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288"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30470591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47996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41375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7" y="990800"/>
            <a:ext cx="7801500" cy="1730099"/>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5" name="Shape 15"/>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599" cy="18906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1" name="Shape 51"/>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199" cy="8610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8" name="Shape 3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199" cy="1710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3" name="Shape 43"/>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gradesaver.com/wordsworths-poetical-works/study-guide/character-list%23proteus" TargetMode="External"/><Relationship Id="rId4" Type="http://schemas.openxmlformats.org/officeDocument/2006/relationships/hyperlink" Target="http://www.gradesaver.com/wordsworths-poetical-works/study-guide/character-list%23triton" TargetMode="External"/><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3.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www.gradesaver.com/wordsworths-poetical-works/study-guide/character-list%23proteus" TargetMode="External"/><Relationship Id="rId4" Type="http://schemas.openxmlformats.org/officeDocument/2006/relationships/hyperlink" Target="http://www.gradesaver.com/wordsworths-poetical-works/study-guide/character-list%23triton" TargetMode="External"/><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182900" y="436400"/>
            <a:ext cx="8222100" cy="1542599"/>
          </a:xfrm>
          <a:prstGeom prst="rect">
            <a:avLst/>
          </a:prstGeom>
        </p:spPr>
        <p:txBody>
          <a:bodyPr lIns="91425" tIns="91425" rIns="91425" bIns="91425" anchor="b" anchorCtr="0">
            <a:noAutofit/>
          </a:bodyPr>
          <a:lstStyle/>
          <a:p>
            <a:pPr lvl="0">
              <a:spcBef>
                <a:spcPts val="0"/>
              </a:spcBef>
              <a:buNone/>
            </a:pPr>
            <a:r>
              <a:rPr lang="en"/>
              <a:t>The World Is Too Much With Us </a:t>
            </a:r>
          </a:p>
        </p:txBody>
      </p:sp>
      <p:sp>
        <p:nvSpPr>
          <p:cNvPr id="60" name="Shape 60"/>
          <p:cNvSpPr txBox="1">
            <a:spLocks noGrp="1"/>
          </p:cNvSpPr>
          <p:nvPr>
            <p:ph type="subTitle" idx="1"/>
          </p:nvPr>
        </p:nvSpPr>
        <p:spPr>
          <a:xfrm>
            <a:off x="444775" y="2032950"/>
            <a:ext cx="7801500" cy="792600"/>
          </a:xfrm>
          <a:prstGeom prst="rect">
            <a:avLst/>
          </a:prstGeom>
        </p:spPr>
        <p:txBody>
          <a:bodyPr lIns="91425" tIns="91425" rIns="91425" bIns="91425" anchor="t" anchorCtr="0">
            <a:noAutofit/>
          </a:bodyPr>
          <a:lstStyle/>
          <a:p>
            <a:pPr lvl="0">
              <a:spcBef>
                <a:spcPts val="0"/>
              </a:spcBef>
              <a:buNone/>
            </a:pPr>
            <a:r>
              <a:rPr lang="en"/>
              <a:t>By: William Wordsworth </a:t>
            </a:r>
          </a:p>
        </p:txBody>
      </p:sp>
      <p:pic>
        <p:nvPicPr>
          <p:cNvPr id="61" name="Shape 61"/>
          <p:cNvPicPr preferRelativeResize="0"/>
          <p:nvPr/>
        </p:nvPicPr>
        <p:blipFill>
          <a:blip r:embed="rId3">
            <a:alphaModFix/>
          </a:blip>
          <a:stretch>
            <a:fillRect/>
          </a:stretch>
        </p:blipFill>
        <p:spPr>
          <a:xfrm>
            <a:off x="6253950" y="2210250"/>
            <a:ext cx="2227525" cy="2250875"/>
          </a:xfrm>
          <a:prstGeom prst="rect">
            <a:avLst/>
          </a:prstGeom>
          <a:noFill/>
          <a:ln>
            <a:noFill/>
          </a:ln>
        </p:spPr>
      </p:pic>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endParaRPr b="1">
              <a:solidFill>
                <a:srgbClr val="000000"/>
              </a:solidFill>
            </a:endParaRPr>
          </a:p>
          <a:p>
            <a:pPr lvl="0" rtl="0">
              <a:spcBef>
                <a:spcPts val="0"/>
              </a:spcBef>
              <a:buNone/>
            </a:pPr>
            <a:r>
              <a:rPr lang="en" b="1">
                <a:solidFill>
                  <a:srgbClr val="000000"/>
                </a:solidFill>
              </a:rPr>
              <a:t>                            </a:t>
            </a:r>
            <a:r>
              <a:rPr lang="en" b="1">
                <a:solidFill>
                  <a:schemeClr val="dk1"/>
                </a:solidFill>
              </a:rPr>
              <a:t>“Getting and spending, we lay waste our powers</a:t>
            </a:r>
          </a:p>
          <a:p>
            <a:pPr lvl="0" rtl="0">
              <a:spcBef>
                <a:spcPts val="0"/>
              </a:spcBef>
              <a:buNone/>
            </a:pPr>
            <a:r>
              <a:rPr lang="en" b="1">
                <a:solidFill>
                  <a:schemeClr val="dk1"/>
                </a:solidFill>
              </a:rPr>
              <a:t>                                                                    Line 2 </a:t>
            </a:r>
          </a:p>
          <a:p>
            <a:pPr lvl="0" rtl="0">
              <a:spcBef>
                <a:spcPts val="0"/>
              </a:spcBef>
              <a:buNone/>
            </a:pPr>
            <a:endParaRPr b="1">
              <a:solidFill>
                <a:schemeClr val="dk1"/>
              </a:solidFill>
            </a:endParaRPr>
          </a:p>
          <a:p>
            <a:pPr lvl="0" rtl="0">
              <a:spcBef>
                <a:spcPts val="0"/>
              </a:spcBef>
              <a:buNone/>
            </a:pPr>
            <a:r>
              <a:rPr lang="en" b="1">
                <a:solidFill>
                  <a:schemeClr val="dk1"/>
                </a:solidFill>
              </a:rPr>
              <a:t>T</a:t>
            </a:r>
            <a:r>
              <a:rPr lang="en" sz="1300" b="1">
                <a:solidFill>
                  <a:schemeClr val="dk1"/>
                </a:solidFill>
              </a:rPr>
              <a:t>his is my golden line because people nowadays spend too much time caring about things like technology and sports that we don’t care about the little things in the world like nature. We’re just too busy “Getting and spending” and we’re wasting our energy on stupid things. We also get carried away in our everyday activities. </a:t>
            </a:r>
          </a:p>
          <a:p>
            <a:pPr lvl="0" rtl="0">
              <a:spcBef>
                <a:spcPts val="0"/>
              </a:spcBef>
              <a:buNone/>
            </a:pPr>
            <a:endParaRPr b="1">
              <a:solidFill>
                <a:srgbClr val="000000"/>
              </a:solidFill>
            </a:endParaRPr>
          </a:p>
          <a:p>
            <a:pPr lvl="0">
              <a:spcBef>
                <a:spcPts val="0"/>
              </a:spcBef>
              <a:buNone/>
            </a:pPr>
            <a:r>
              <a:rPr lang="en" b="1">
                <a:solidFill>
                  <a:srgbClr val="000000"/>
                </a:solidFill>
              </a:rPr>
              <a:t>                                   </a:t>
            </a:r>
          </a:p>
        </p:txBody>
      </p:sp>
      <p:sp>
        <p:nvSpPr>
          <p:cNvPr id="116" name="Shape 116"/>
          <p:cNvSpPr txBox="1"/>
          <p:nvPr/>
        </p:nvSpPr>
        <p:spPr>
          <a:xfrm>
            <a:off x="3223025" y="390300"/>
            <a:ext cx="2293200" cy="849300"/>
          </a:xfrm>
          <a:prstGeom prst="rect">
            <a:avLst/>
          </a:prstGeom>
          <a:noFill/>
          <a:ln>
            <a:noFill/>
          </a:ln>
        </p:spPr>
        <p:txBody>
          <a:bodyPr lIns="91425" tIns="91425" rIns="91425" bIns="91425" anchor="t" anchorCtr="0">
            <a:noAutofit/>
          </a:bodyPr>
          <a:lstStyle/>
          <a:p>
            <a:pPr lvl="0">
              <a:spcBef>
                <a:spcPts val="0"/>
              </a:spcBef>
              <a:buNone/>
            </a:pPr>
            <a:r>
              <a:rPr lang="en" sz="3000">
                <a:solidFill>
                  <a:schemeClr val="dk1"/>
                </a:solidFill>
              </a:rPr>
              <a:t>Golden Line</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                                       Tone </a:t>
            </a:r>
          </a:p>
        </p:txBody>
      </p:sp>
      <p:sp>
        <p:nvSpPr>
          <p:cNvPr id="122" name="Shape 12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300"/>
              <a:t>The Tones of the poem are        </a:t>
            </a:r>
          </a:p>
          <a:p>
            <a:pPr lvl="0" rtl="0">
              <a:spcBef>
                <a:spcPts val="0"/>
              </a:spcBef>
              <a:buNone/>
            </a:pPr>
            <a:r>
              <a:rPr lang="en" sz="1300"/>
              <a:t>                                                 Frustrated </a:t>
            </a:r>
          </a:p>
          <a:p>
            <a:pPr lvl="0" rtl="0">
              <a:spcBef>
                <a:spcPts val="0"/>
              </a:spcBef>
              <a:buNone/>
            </a:pPr>
            <a:r>
              <a:rPr lang="en" sz="1300"/>
              <a:t>                                                    Anger </a:t>
            </a:r>
          </a:p>
          <a:p>
            <a:pPr lvl="0" rtl="0">
              <a:spcBef>
                <a:spcPts val="0"/>
              </a:spcBef>
              <a:buNone/>
            </a:pPr>
            <a:r>
              <a:rPr lang="en" sz="1300"/>
              <a:t>                                              Deep Sadness</a:t>
            </a:r>
          </a:p>
          <a:p>
            <a:pPr lvl="0" rtl="0">
              <a:spcBef>
                <a:spcPts val="0"/>
              </a:spcBef>
              <a:buNone/>
            </a:pPr>
            <a:r>
              <a:rPr lang="en" sz="1300"/>
              <a:t>                                                      Loss </a:t>
            </a:r>
          </a:p>
          <a:p>
            <a:pPr lvl="0">
              <a:spcBef>
                <a:spcPts val="0"/>
              </a:spcBef>
              <a:buNone/>
            </a:pPr>
            <a:r>
              <a:rPr lang="en" sz="1300"/>
              <a:t>                                                 </a:t>
            </a:r>
          </a:p>
        </p:txBody>
      </p:sp>
      <p:pic>
        <p:nvPicPr>
          <p:cNvPr id="123" name="Shape 123"/>
          <p:cNvPicPr preferRelativeResize="0"/>
          <p:nvPr/>
        </p:nvPicPr>
        <p:blipFill>
          <a:blip r:embed="rId3">
            <a:alphaModFix/>
          </a:blip>
          <a:stretch>
            <a:fillRect/>
          </a:stretch>
        </p:blipFill>
        <p:spPr>
          <a:xfrm>
            <a:off x="4666750" y="1310249"/>
            <a:ext cx="3224424" cy="2420825"/>
          </a:xfrm>
          <a:prstGeom prst="rect">
            <a:avLst/>
          </a:prstGeom>
          <a:noFill/>
          <a:ln>
            <a:noFill/>
          </a:ln>
        </p:spPr>
      </p:pic>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                             Making connections</a:t>
            </a:r>
          </a:p>
        </p:txBody>
      </p:sp>
      <p:sp>
        <p:nvSpPr>
          <p:cNvPr id="129" name="Shape 12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300" b="1">
                <a:solidFill>
                  <a:schemeClr val="dk1"/>
                </a:solidFill>
              </a:rPr>
              <a:t>Why I picked the poem- I picked the poem because I looked at the title and was curious what it was about. </a:t>
            </a:r>
          </a:p>
          <a:p>
            <a:pPr lvl="0" rtl="0">
              <a:spcBef>
                <a:spcPts val="0"/>
              </a:spcBef>
              <a:buNone/>
            </a:pPr>
            <a:r>
              <a:rPr lang="en" sz="1300" b="1">
                <a:solidFill>
                  <a:schemeClr val="dk1"/>
                </a:solidFill>
              </a:rPr>
              <a:t>The connections I made- It made me think that people really don’t care about nature that much anymore, we have different distractions nowadays like technology and our everyday responsibilities. </a:t>
            </a:r>
          </a:p>
          <a:p>
            <a:pPr lvl="0">
              <a:spcBef>
                <a:spcPts val="0"/>
              </a:spcBef>
              <a:buNone/>
            </a:pPr>
            <a:r>
              <a:rPr lang="en" sz="1300" b="1">
                <a:solidFill>
                  <a:schemeClr val="dk1"/>
                </a:solidFill>
              </a:rPr>
              <a:t>Knowing the poet helps me understand the poem more because I know that he writes about usually sad nature poems related to loss. </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                                    Work Cited </a:t>
            </a:r>
          </a:p>
        </p:txBody>
      </p:sp>
      <p:sp>
        <p:nvSpPr>
          <p:cNvPr id="135" name="Shape 13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100">
                <a:solidFill>
                  <a:schemeClr val="dk1"/>
                </a:solidFill>
                <a:latin typeface="Arial"/>
                <a:ea typeface="Arial"/>
                <a:cs typeface="Arial"/>
                <a:sym typeface="Arial"/>
              </a:rPr>
              <a:t>Wordsworth, William. "The World Is Too Much with Us." </a:t>
            </a:r>
            <a:r>
              <a:rPr lang="en" sz="1100" i="1">
                <a:solidFill>
                  <a:schemeClr val="dk1"/>
                </a:solidFill>
                <a:latin typeface="Arial"/>
                <a:ea typeface="Arial"/>
                <a:cs typeface="Arial"/>
                <a:sym typeface="Arial"/>
              </a:rPr>
              <a:t>Poetry in Voice</a:t>
            </a:r>
            <a:r>
              <a:rPr lang="en" sz="1100">
                <a:solidFill>
                  <a:schemeClr val="dk1"/>
                </a:solidFill>
                <a:latin typeface="Arial"/>
                <a:ea typeface="Arial"/>
                <a:cs typeface="Arial"/>
                <a:sym typeface="Arial"/>
              </a:rPr>
              <a:t>. Web. &lt;http://www.poetryinvoice.com/poems/world-too-much-us&gt;.</a:t>
            </a:r>
          </a:p>
          <a:p>
            <a:pPr lvl="0" rtl="0">
              <a:spcBef>
                <a:spcPts val="0"/>
              </a:spcBef>
              <a:buNone/>
            </a:pPr>
            <a:r>
              <a:rPr lang="en" sz="1100">
                <a:solidFill>
                  <a:schemeClr val="dk1"/>
                </a:solidFill>
                <a:latin typeface="Arial"/>
                <a:ea typeface="Arial"/>
                <a:cs typeface="Arial"/>
                <a:sym typeface="Arial"/>
              </a:rPr>
              <a:t>"Willam Wordsworth." </a:t>
            </a:r>
            <a:r>
              <a:rPr lang="en" sz="1100" i="1">
                <a:solidFill>
                  <a:schemeClr val="dk1"/>
                </a:solidFill>
                <a:latin typeface="Arial"/>
                <a:ea typeface="Arial"/>
                <a:cs typeface="Arial"/>
                <a:sym typeface="Arial"/>
              </a:rPr>
              <a:t>Wikiepdia</a:t>
            </a:r>
            <a:r>
              <a:rPr lang="en" sz="1100">
                <a:solidFill>
                  <a:schemeClr val="dk1"/>
                </a:solidFill>
                <a:latin typeface="Arial"/>
                <a:ea typeface="Arial"/>
                <a:cs typeface="Arial"/>
                <a:sym typeface="Arial"/>
              </a:rPr>
              <a:t>. Web. &lt;https://en.wikipedia.org/wiki/William_Wordsworth&gt;.</a:t>
            </a:r>
          </a:p>
          <a:p>
            <a:pPr lvl="0" rtl="0">
              <a:spcBef>
                <a:spcPts val="0"/>
              </a:spcBef>
              <a:buNone/>
            </a:pPr>
            <a:r>
              <a:rPr lang="en" sz="1100">
                <a:solidFill>
                  <a:schemeClr val="dk1"/>
                </a:solidFill>
                <a:latin typeface="Arial"/>
                <a:ea typeface="Arial"/>
                <a:cs typeface="Arial"/>
                <a:sym typeface="Arial"/>
              </a:rPr>
              <a:t>Wordsworth, William. "The World Is Too Much with Us." </a:t>
            </a:r>
            <a:r>
              <a:rPr lang="en" sz="1100" i="1">
                <a:solidFill>
                  <a:schemeClr val="dk1"/>
                </a:solidFill>
                <a:latin typeface="Arial"/>
                <a:ea typeface="Arial"/>
                <a:cs typeface="Arial"/>
                <a:sym typeface="Arial"/>
              </a:rPr>
              <a:t>Poetry Foundation</a:t>
            </a:r>
            <a:r>
              <a:rPr lang="en" sz="1100">
                <a:solidFill>
                  <a:schemeClr val="dk1"/>
                </a:solidFill>
                <a:latin typeface="Arial"/>
                <a:ea typeface="Arial"/>
                <a:cs typeface="Arial"/>
                <a:sym typeface="Arial"/>
              </a:rPr>
              <a:t>. Web. &lt;http://www.poetryfoundation.org/poem/174833&gt;.</a:t>
            </a:r>
          </a:p>
          <a:p>
            <a:pPr lvl="0">
              <a:spcBef>
                <a:spcPts val="0"/>
              </a:spcBef>
              <a:buNone/>
            </a:pPr>
            <a:endParaRPr sz="1100">
              <a:solidFill>
                <a:schemeClr val="dk1"/>
              </a:solidFill>
              <a:latin typeface="Arial"/>
              <a:ea typeface="Arial"/>
              <a:cs typeface="Arial"/>
              <a:sym typeface="Arial"/>
            </a:endParaRP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3131800" y="34200"/>
            <a:ext cx="2697300" cy="5075099"/>
          </a:xfrm>
          <a:prstGeom prst="rect">
            <a:avLst/>
          </a:prstGeom>
        </p:spPr>
        <p:txBody>
          <a:bodyPr lIns="91425" tIns="91425" rIns="91425" bIns="91425" anchor="t" anchorCtr="0">
            <a:noAutofit/>
          </a:bodyPr>
          <a:lstStyle/>
          <a:p>
            <a:pPr lvl="0" rtl="0">
              <a:lnSpc>
                <a:spcPct val="100000"/>
              </a:lnSpc>
              <a:spcBef>
                <a:spcPts val="0"/>
              </a:spcBef>
              <a:buNone/>
            </a:pPr>
            <a:r>
              <a:rPr lang="en" sz="1000" b="1">
                <a:solidFill>
                  <a:schemeClr val="dk1"/>
                </a:solidFill>
              </a:rPr>
              <a:t>The World Is Too Much With Us </a:t>
            </a:r>
          </a:p>
          <a:p>
            <a:pPr lvl="0" rtl="0">
              <a:lnSpc>
                <a:spcPct val="100000"/>
              </a:lnSpc>
              <a:spcBef>
                <a:spcPts val="0"/>
              </a:spcBef>
              <a:buNone/>
            </a:pPr>
            <a:r>
              <a:rPr lang="en" sz="1000" b="1">
                <a:solidFill>
                  <a:schemeClr val="dk1"/>
                </a:solidFill>
              </a:rPr>
              <a:t>William Wordsworth </a:t>
            </a:r>
          </a:p>
          <a:p>
            <a:pPr lvl="0" rtl="0">
              <a:lnSpc>
                <a:spcPct val="100000"/>
              </a:lnSpc>
              <a:spcBef>
                <a:spcPts val="0"/>
              </a:spcBef>
              <a:buNone/>
            </a:pPr>
            <a:r>
              <a:rPr lang="en" sz="800" b="1">
                <a:solidFill>
                  <a:schemeClr val="dk1"/>
                </a:solidFill>
              </a:rPr>
              <a:t>The world is too much with us: late and soon,</a:t>
            </a:r>
          </a:p>
          <a:p>
            <a:pPr lvl="0" rtl="0">
              <a:lnSpc>
                <a:spcPct val="100000"/>
              </a:lnSpc>
              <a:spcBef>
                <a:spcPts val="0"/>
              </a:spcBef>
              <a:buNone/>
            </a:pPr>
            <a:r>
              <a:rPr lang="en" sz="800" b="1">
                <a:solidFill>
                  <a:schemeClr val="dk1"/>
                </a:solidFill>
              </a:rPr>
              <a:t>Getting and spending, we lay waste our powers: -</a:t>
            </a:r>
          </a:p>
          <a:p>
            <a:pPr lvl="0" rtl="0">
              <a:lnSpc>
                <a:spcPct val="100000"/>
              </a:lnSpc>
              <a:spcBef>
                <a:spcPts val="0"/>
              </a:spcBef>
              <a:buNone/>
            </a:pPr>
            <a:r>
              <a:rPr lang="en" sz="800" b="1">
                <a:solidFill>
                  <a:schemeClr val="dk1"/>
                </a:solidFill>
              </a:rPr>
              <a:t>Little we see in Nature that is ours;</a:t>
            </a:r>
          </a:p>
          <a:p>
            <a:pPr lvl="0" rtl="0">
              <a:lnSpc>
                <a:spcPct val="100000"/>
              </a:lnSpc>
              <a:spcBef>
                <a:spcPts val="0"/>
              </a:spcBef>
              <a:buNone/>
            </a:pPr>
            <a:r>
              <a:rPr lang="en" sz="800" b="1">
                <a:solidFill>
                  <a:schemeClr val="dk1"/>
                </a:solidFill>
              </a:rPr>
              <a:t>We have given our hearts away, a sordid boon!</a:t>
            </a:r>
          </a:p>
          <a:p>
            <a:pPr lvl="0" rtl="0">
              <a:lnSpc>
                <a:spcPct val="100000"/>
              </a:lnSpc>
              <a:spcBef>
                <a:spcPts val="0"/>
              </a:spcBef>
              <a:buNone/>
            </a:pPr>
            <a:r>
              <a:rPr lang="en" sz="800" b="1">
                <a:solidFill>
                  <a:schemeClr val="dk1"/>
                </a:solidFill>
              </a:rPr>
              <a:t>This sea  that bares our bosom to the moon;</a:t>
            </a:r>
          </a:p>
          <a:p>
            <a:pPr lvl="0" rtl="0">
              <a:lnSpc>
                <a:spcPct val="100000"/>
              </a:lnSpc>
              <a:spcBef>
                <a:spcPts val="0"/>
              </a:spcBef>
              <a:buNone/>
            </a:pPr>
            <a:r>
              <a:rPr lang="en" sz="800" b="1">
                <a:solidFill>
                  <a:schemeClr val="dk1"/>
                </a:solidFill>
              </a:rPr>
              <a:t>The winds that will be howling at all hours,</a:t>
            </a:r>
          </a:p>
          <a:p>
            <a:pPr lvl="0" rtl="0">
              <a:lnSpc>
                <a:spcPct val="100000"/>
              </a:lnSpc>
              <a:spcBef>
                <a:spcPts val="0"/>
              </a:spcBef>
              <a:buNone/>
            </a:pPr>
            <a:r>
              <a:rPr lang="en" sz="800" b="1">
                <a:solidFill>
                  <a:schemeClr val="dk1"/>
                </a:solidFill>
              </a:rPr>
              <a:t>And are up-gathered now like sleeping flowers;</a:t>
            </a:r>
          </a:p>
          <a:p>
            <a:pPr lvl="0" rtl="0">
              <a:lnSpc>
                <a:spcPct val="100000"/>
              </a:lnSpc>
              <a:spcBef>
                <a:spcPts val="0"/>
              </a:spcBef>
              <a:buNone/>
            </a:pPr>
            <a:r>
              <a:rPr lang="en" sz="800" b="1">
                <a:solidFill>
                  <a:schemeClr val="dk1"/>
                </a:solidFill>
              </a:rPr>
              <a:t>For this for everything we are out of tune;</a:t>
            </a:r>
          </a:p>
          <a:p>
            <a:pPr lvl="0" rtl="0">
              <a:lnSpc>
                <a:spcPct val="100000"/>
              </a:lnSpc>
              <a:spcBef>
                <a:spcPts val="0"/>
              </a:spcBef>
              <a:buNone/>
            </a:pPr>
            <a:r>
              <a:rPr lang="en" sz="800" b="1">
                <a:solidFill>
                  <a:schemeClr val="dk1"/>
                </a:solidFill>
              </a:rPr>
              <a:t>It moves us not. Great God! I’d rather be</a:t>
            </a:r>
          </a:p>
          <a:p>
            <a:pPr lvl="0" rtl="0">
              <a:lnSpc>
                <a:spcPct val="100000"/>
              </a:lnSpc>
              <a:spcBef>
                <a:spcPts val="0"/>
              </a:spcBef>
              <a:buNone/>
            </a:pPr>
            <a:r>
              <a:rPr lang="en" sz="800" b="1">
                <a:solidFill>
                  <a:schemeClr val="dk1"/>
                </a:solidFill>
              </a:rPr>
              <a:t>A pagan suckled in a creed outworn;</a:t>
            </a:r>
          </a:p>
          <a:p>
            <a:pPr lvl="0" rtl="0">
              <a:lnSpc>
                <a:spcPct val="100000"/>
              </a:lnSpc>
              <a:spcBef>
                <a:spcPts val="0"/>
              </a:spcBef>
              <a:buNone/>
            </a:pPr>
            <a:r>
              <a:rPr lang="en" sz="800" b="1">
                <a:solidFill>
                  <a:schemeClr val="dk1"/>
                </a:solidFill>
              </a:rPr>
              <a:t>So might I, standing on this pleasant lea,</a:t>
            </a:r>
          </a:p>
          <a:p>
            <a:pPr lvl="0" rtl="0">
              <a:lnSpc>
                <a:spcPct val="100000"/>
              </a:lnSpc>
              <a:spcBef>
                <a:spcPts val="0"/>
              </a:spcBef>
              <a:buNone/>
            </a:pPr>
            <a:r>
              <a:rPr lang="en" sz="800" b="1">
                <a:solidFill>
                  <a:schemeClr val="dk1"/>
                </a:solidFill>
              </a:rPr>
              <a:t>Have glimpses that would make me less forlorn,</a:t>
            </a:r>
          </a:p>
          <a:p>
            <a:pPr lvl="0" rtl="0">
              <a:lnSpc>
                <a:spcPct val="100000"/>
              </a:lnSpc>
              <a:spcBef>
                <a:spcPts val="0"/>
              </a:spcBef>
              <a:buNone/>
            </a:pPr>
            <a:r>
              <a:rPr lang="en" sz="800" b="1">
                <a:solidFill>
                  <a:schemeClr val="dk1"/>
                </a:solidFill>
              </a:rPr>
              <a:t>Have sight of Proteus rising from the sea; </a:t>
            </a:r>
          </a:p>
          <a:p>
            <a:pPr lvl="0" rtl="0">
              <a:lnSpc>
                <a:spcPct val="100000"/>
              </a:lnSpc>
              <a:spcBef>
                <a:spcPts val="0"/>
              </a:spcBef>
              <a:buNone/>
            </a:pPr>
            <a:r>
              <a:rPr lang="en" sz="800" b="1">
                <a:solidFill>
                  <a:schemeClr val="dk1"/>
                </a:solidFill>
              </a:rPr>
              <a:t>or hear old Triton blow his weathed horn. </a:t>
            </a:r>
          </a:p>
          <a:p>
            <a:pPr lvl="0" rtl="0">
              <a:lnSpc>
                <a:spcPct val="100000"/>
              </a:lnSpc>
              <a:spcBef>
                <a:spcPts val="0"/>
              </a:spcBef>
              <a:buNone/>
            </a:pPr>
            <a:endParaRPr sz="1000"/>
          </a:p>
          <a:p>
            <a:pPr lvl="0" rtl="0">
              <a:spcBef>
                <a:spcPts val="0"/>
              </a:spcBef>
              <a:buNone/>
            </a:pPr>
            <a:endParaRPr sz="1000"/>
          </a:p>
          <a:p>
            <a:pPr lvl="0">
              <a:spcBef>
                <a:spcPts val="0"/>
              </a:spcBef>
              <a:buNone/>
            </a:pPr>
            <a:endParaRPr sz="1000"/>
          </a:p>
        </p:txBody>
      </p:sp>
      <p:pic>
        <p:nvPicPr>
          <p:cNvPr id="141" name="Shape 141"/>
          <p:cNvPicPr preferRelativeResize="0"/>
          <p:nvPr/>
        </p:nvPicPr>
        <p:blipFill>
          <a:blip r:embed="rId3">
            <a:alphaModFix/>
          </a:blip>
          <a:stretch>
            <a:fillRect/>
          </a:stretch>
        </p:blipFill>
        <p:spPr>
          <a:xfrm>
            <a:off x="5625725" y="924900"/>
            <a:ext cx="3072349" cy="2304249"/>
          </a:xfrm>
          <a:prstGeom prst="rect">
            <a:avLst/>
          </a:prstGeom>
          <a:noFill/>
          <a:ln>
            <a:noFill/>
          </a:ln>
        </p:spPr>
      </p:pic>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                     Information About the Poet </a:t>
            </a:r>
          </a:p>
        </p:txBody>
      </p:sp>
      <p:sp>
        <p:nvSpPr>
          <p:cNvPr id="147" name="Shape 14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a:spcBef>
                <a:spcPts val="0"/>
              </a:spcBef>
              <a:buNone/>
            </a:pPr>
            <a:r>
              <a:rPr lang="en" sz="1300">
                <a:solidFill>
                  <a:schemeClr val="dk1"/>
                </a:solidFill>
              </a:rPr>
              <a:t>The poet’s name is William Wordsworth. He was born in Cockermouth, Cumbria, England on April 7 1770. His major themes were loss and nature. Wordsworth had for years begin making plans to write a long philosophical poem in three parts, which he intended to call the reclose. At the end of the 18th century, He helped found the Romantic movement in english literature. He also wrote “ I wandered lonely as a cloud”. </a:t>
            </a:r>
            <a:r>
              <a:rPr lang="en" sz="1300">
                <a:solidFill>
                  <a:schemeClr val="dk1"/>
                </a:solidFill>
                <a:latin typeface="Arial"/>
                <a:ea typeface="Arial"/>
                <a:cs typeface="Arial"/>
                <a:sym typeface="Arial"/>
              </a:rPr>
              <a:t>Poet William Wordsworth worked with Samuel Taylor Coleridge on </a:t>
            </a:r>
            <a:r>
              <a:rPr lang="en" sz="1300" i="1">
                <a:solidFill>
                  <a:schemeClr val="dk1"/>
                </a:solidFill>
                <a:latin typeface="Arial"/>
                <a:ea typeface="Arial"/>
                <a:cs typeface="Arial"/>
                <a:sym typeface="Arial"/>
              </a:rPr>
              <a:t>Lyrical Ballads </a:t>
            </a:r>
            <a:r>
              <a:rPr lang="en" sz="1300">
                <a:solidFill>
                  <a:schemeClr val="dk1"/>
                </a:solidFill>
                <a:latin typeface="Arial"/>
                <a:ea typeface="Arial"/>
                <a:cs typeface="Arial"/>
                <a:sym typeface="Arial"/>
              </a:rPr>
              <a:t>(1798). Despite these losses, he did well at Hawkshead Grammar School where he wrote his first poetry and went on to study at Cambridge University. He did not excel there, but managed to graduate in 1791. Wordsworth had visited France in 1790 in the midst of the French Revolution and was a supporter of the new government’s republican ideals. On a return trip to France the next year, he fell in love with Annette Vallon, who became pregnant. However, the declaration of war between England and France in 1793 separated the two. Left adrift and without income in England, Wordsworth was influenced by radicals such as William Godwin. In 1843, Wordsworth became England's poet laureate, a position he held for the rest of his life. At the age of 80, he died on April 23, 1850, at his home in Rydal Mount, Westmorland, England.</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60950" y="767000"/>
            <a:ext cx="8222100" cy="767699"/>
          </a:xfrm>
          <a:prstGeom prst="rect">
            <a:avLst/>
          </a:prstGeom>
        </p:spPr>
        <p:txBody>
          <a:bodyPr lIns="91425" tIns="91425" rIns="91425" bIns="91425" anchor="t" anchorCtr="0">
            <a:noAutofit/>
          </a:bodyPr>
          <a:lstStyle/>
          <a:p>
            <a:pPr lvl="0">
              <a:spcBef>
                <a:spcPts val="0"/>
              </a:spcBef>
              <a:buNone/>
            </a:pPr>
            <a:r>
              <a:rPr lang="en" b="1">
                <a:solidFill>
                  <a:srgbClr val="000000"/>
                </a:solidFill>
              </a:rPr>
              <a:t>                                    </a:t>
            </a:r>
            <a:r>
              <a:rPr lang="en" b="1"/>
              <a:t>Theme Ideas</a:t>
            </a:r>
            <a:r>
              <a:rPr lang="en" b="1">
                <a:solidFill>
                  <a:srgbClr val="000000"/>
                </a:solidFill>
              </a:rPr>
              <a:t> </a:t>
            </a:r>
          </a:p>
        </p:txBody>
      </p:sp>
      <p:sp>
        <p:nvSpPr>
          <p:cNvPr id="153" name="Shape 153"/>
          <p:cNvSpPr txBox="1">
            <a:spLocks noGrp="1"/>
          </p:cNvSpPr>
          <p:nvPr>
            <p:ph type="body" idx="1"/>
          </p:nvPr>
        </p:nvSpPr>
        <p:spPr>
          <a:xfrm>
            <a:off x="311700" y="1388375"/>
            <a:ext cx="8520599" cy="3416400"/>
          </a:xfrm>
          <a:prstGeom prst="rect">
            <a:avLst/>
          </a:prstGeom>
        </p:spPr>
        <p:txBody>
          <a:bodyPr lIns="91425" tIns="91425" rIns="91425" bIns="91425" anchor="t" anchorCtr="0">
            <a:noAutofit/>
          </a:bodyPr>
          <a:lstStyle/>
          <a:p>
            <a:pPr lvl="0" rtl="0">
              <a:spcBef>
                <a:spcPts val="0"/>
              </a:spcBef>
              <a:buNone/>
            </a:pPr>
            <a:r>
              <a:rPr lang="en" sz="1300" b="1">
                <a:solidFill>
                  <a:schemeClr val="dk1"/>
                </a:solidFill>
              </a:rPr>
              <a:t>The main theme is deep sadness. Deep Sadness- lines 3-4 “ little we see in nature that is ours; We have given our hearts away, a sordid boon! </a:t>
            </a:r>
          </a:p>
          <a:p>
            <a:pPr lvl="0" rtl="0">
              <a:spcBef>
                <a:spcPts val="0"/>
              </a:spcBef>
              <a:buNone/>
            </a:pPr>
            <a:r>
              <a:rPr lang="en" sz="1300" b="1">
                <a:solidFill>
                  <a:schemeClr val="dk1"/>
                </a:solidFill>
              </a:rPr>
              <a:t>Also that people don’t seem to appreciate nature and we don’t take time to appreciate the world. </a:t>
            </a:r>
          </a:p>
          <a:p>
            <a:pPr lvl="0" rtl="0">
              <a:spcBef>
                <a:spcPts val="0"/>
              </a:spcBef>
              <a:buNone/>
            </a:pPr>
            <a:endParaRPr sz="1100" b="1">
              <a:solidFill>
                <a:srgbClr val="000000"/>
              </a:solidFill>
            </a:endParaRPr>
          </a:p>
          <a:p>
            <a:pPr lvl="0">
              <a:spcBef>
                <a:spcPts val="0"/>
              </a:spcBef>
              <a:buNone/>
            </a:pPr>
            <a:endParaRP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71900" y="701025"/>
            <a:ext cx="8222100" cy="767699"/>
          </a:xfrm>
          <a:prstGeom prst="rect">
            <a:avLst/>
          </a:prstGeom>
        </p:spPr>
        <p:txBody>
          <a:bodyPr lIns="91425" tIns="91425" rIns="91425" bIns="91425" anchor="t" anchorCtr="0">
            <a:noAutofit/>
          </a:bodyPr>
          <a:lstStyle/>
          <a:p>
            <a:pPr lvl="0">
              <a:spcBef>
                <a:spcPts val="0"/>
              </a:spcBef>
              <a:buNone/>
            </a:pPr>
            <a:r>
              <a:rPr lang="en" b="1">
                <a:solidFill>
                  <a:srgbClr val="000000"/>
                </a:solidFill>
              </a:rPr>
              <a:t>                            </a:t>
            </a:r>
            <a:r>
              <a:rPr lang="en" b="1"/>
              <a:t> Summary ( Paraphrase)</a:t>
            </a:r>
          </a:p>
        </p:txBody>
      </p:sp>
      <p:sp>
        <p:nvSpPr>
          <p:cNvPr id="159" name="Shape 159"/>
          <p:cNvSpPr txBox="1"/>
          <p:nvPr/>
        </p:nvSpPr>
        <p:spPr>
          <a:xfrm>
            <a:off x="1427700" y="3270275"/>
            <a:ext cx="6310499" cy="1359000"/>
          </a:xfrm>
          <a:prstGeom prst="rect">
            <a:avLst/>
          </a:prstGeom>
          <a:noFill/>
          <a:ln>
            <a:noFill/>
          </a:ln>
        </p:spPr>
        <p:txBody>
          <a:bodyPr lIns="91425" tIns="91425" rIns="91425" bIns="91425" anchor="ctr" anchorCtr="0">
            <a:noAutofit/>
          </a:bodyPr>
          <a:lstStyle/>
          <a:p>
            <a:pPr lvl="0" rtl="0">
              <a:spcBef>
                <a:spcPts val="0"/>
              </a:spcBef>
              <a:buNone/>
            </a:pPr>
            <a:r>
              <a:rPr lang="en" sz="1100" b="1">
                <a:solidFill>
                  <a:schemeClr val="dk1"/>
                </a:solidFill>
              </a:rPr>
              <a:t>The speaker ends the poem by saying that he would rather be a pagan attached to a worn-out system of beliefs than be out of tune with nature. At least if he were a pagan he might be able to see things that would make him less unhappy, like the sea gods</a:t>
            </a:r>
            <a:r>
              <a:rPr lang="en" sz="1100" b="1">
                <a:solidFill>
                  <a:schemeClr val="dk1"/>
                </a:solidFill>
                <a:hlinkClick r:id="rId3"/>
              </a:rPr>
              <a:t> </a:t>
            </a:r>
            <a:r>
              <a:rPr lang="en" sz="1100" b="1" u="sng">
                <a:solidFill>
                  <a:schemeClr val="dk1"/>
                </a:solidFill>
                <a:hlinkClick r:id="rId3"/>
              </a:rPr>
              <a:t>Proteus</a:t>
            </a:r>
            <a:r>
              <a:rPr lang="en" sz="1100" b="1">
                <a:solidFill>
                  <a:schemeClr val="dk1"/>
                </a:solidFill>
              </a:rPr>
              <a:t> and</a:t>
            </a:r>
            <a:r>
              <a:rPr lang="en" sz="1100" b="1">
                <a:solidFill>
                  <a:schemeClr val="dk1"/>
                </a:solidFill>
                <a:hlinkClick r:id="rId4"/>
              </a:rPr>
              <a:t> </a:t>
            </a:r>
            <a:r>
              <a:rPr lang="en" sz="1100" b="1" u="sng">
                <a:solidFill>
                  <a:schemeClr val="dk1"/>
                </a:solidFill>
                <a:hlinkClick r:id="rId4"/>
              </a:rPr>
              <a:t>Triton</a:t>
            </a:r>
            <a:r>
              <a:rPr lang="en" sz="1100" b="1">
                <a:solidFill>
                  <a:schemeClr val="dk1"/>
                </a:solidFill>
              </a:rPr>
              <a:t>:</a:t>
            </a:r>
          </a:p>
        </p:txBody>
      </p:sp>
      <p:sp>
        <p:nvSpPr>
          <p:cNvPr id="160" name="Shape 160"/>
          <p:cNvSpPr txBox="1">
            <a:spLocks noGrp="1"/>
          </p:cNvSpPr>
          <p:nvPr>
            <p:ph type="body" idx="1"/>
          </p:nvPr>
        </p:nvSpPr>
        <p:spPr>
          <a:xfrm>
            <a:off x="322650" y="1397925"/>
            <a:ext cx="8520599" cy="3416400"/>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300" b="1">
                <a:solidFill>
                  <a:schemeClr val="dk1"/>
                </a:solidFill>
              </a:rPr>
              <a:t>The speaker begins this poem by saying that the world is too full of humans who are losing their connection to God  and, even more importantly, to nature. Humans, the speaker says, have given their hearts away, and the outcome is a  degraded one. </a:t>
            </a:r>
          </a:p>
          <a:p>
            <a:pPr marL="0" lvl="0" indent="0" rtl="0">
              <a:spcBef>
                <a:spcPts val="0"/>
              </a:spcBef>
              <a:buNone/>
            </a:pPr>
            <a:r>
              <a:rPr lang="en" sz="1300" b="1">
                <a:solidFill>
                  <a:schemeClr val="dk1"/>
                </a:solidFill>
              </a:rPr>
              <a:t>In the second quartet the speaker tells the reader that everything in nature, including the sea and the winds, is gathered up in a powerful connection with which humanity is "out of tune." In other words, humans are not experiencing nature as they should.</a:t>
            </a:r>
          </a:p>
          <a:p>
            <a:pPr lvl="0" rtl="0">
              <a:spcBef>
                <a:spcPts val="0"/>
              </a:spcBef>
              <a:buNone/>
            </a:pPr>
            <a:endParaRPr>
              <a:solidFill>
                <a:schemeClr val="dk1"/>
              </a:solidFill>
            </a:endParaRPr>
          </a:p>
          <a:p>
            <a:pPr lvl="0" rtl="0">
              <a:spcBef>
                <a:spcPts val="0"/>
              </a:spcBef>
              <a:buNone/>
            </a:pPr>
            <a:endParaRPr/>
          </a:p>
          <a:p>
            <a:pPr lvl="0" rtl="0">
              <a:spcBef>
                <a:spcPts val="0"/>
              </a:spcBef>
              <a:buNone/>
            </a:pPr>
            <a:endParaRPr/>
          </a:p>
          <a:p>
            <a:pPr lvl="0" rtl="0">
              <a:spcBef>
                <a:spcPts val="0"/>
              </a:spcBef>
              <a:buNone/>
            </a:pPr>
            <a:endParaRP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b="1"/>
              <a:t>                                              Title</a:t>
            </a:r>
            <a:r>
              <a:rPr lang="en"/>
              <a:t> </a:t>
            </a:r>
          </a:p>
        </p:txBody>
      </p:sp>
      <p:sp>
        <p:nvSpPr>
          <p:cNvPr id="166" name="Shape 16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300"/>
              <a:t>The World Is Too Much with Us” is a poem about vision, about lines of sight, that prevents the reader from seeing through to the real meaning and purpose of human life. </a:t>
            </a:r>
          </a:p>
          <a:p>
            <a:pPr marL="457200" lvl="0" indent="-228600">
              <a:spcBef>
                <a:spcPts val="0"/>
              </a:spcBef>
              <a:buChar char="-"/>
            </a:pPr>
            <a:r>
              <a:rPr lang="en" sz="1300"/>
              <a:t>powerful meaning, sad\deep or depressing, powerful meaning, someone is overwhelmed with the world, not appreciating nature.</a:t>
            </a:r>
            <a:r>
              <a:rPr lang="en"/>
              <a:t> </a:t>
            </a: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b="1">
                <a:solidFill>
                  <a:srgbClr val="000000"/>
                </a:solidFill>
              </a:rPr>
              <a:t>                                  </a:t>
            </a:r>
            <a:r>
              <a:rPr lang="en" b="1"/>
              <a:t> Literary Devices </a:t>
            </a:r>
          </a:p>
        </p:txBody>
      </p:sp>
      <p:sp>
        <p:nvSpPr>
          <p:cNvPr id="172" name="Shape 17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300" b="1">
                <a:solidFill>
                  <a:schemeClr val="dk1"/>
                </a:solidFill>
              </a:rPr>
              <a:t>The type of poem- The world is too much with us takes the form of a  petrachran sonnet, modeled after the work of an italian poet. It’s a lyric poem in the form of a sonnett. </a:t>
            </a:r>
          </a:p>
          <a:p>
            <a:pPr lvl="0">
              <a:spcBef>
                <a:spcPts val="0"/>
              </a:spcBef>
              <a:buNone/>
            </a:pPr>
            <a:r>
              <a:rPr lang="en" sz="1300" b="1">
                <a:solidFill>
                  <a:schemeClr val="dk1"/>
                </a:solidFill>
              </a:rPr>
              <a:t>The Literary devices in this poem is a symbol. Here’s an example  people are out of touch with nature.</a:t>
            </a:r>
            <a:r>
              <a:rPr lang="en" sz="1300">
                <a:solidFill>
                  <a:schemeClr val="dk1"/>
                </a:solidFill>
              </a:rPr>
              <a:t> </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3131800" y="34200"/>
            <a:ext cx="2697300" cy="5075099"/>
          </a:xfrm>
          <a:prstGeom prst="rect">
            <a:avLst/>
          </a:prstGeom>
        </p:spPr>
        <p:txBody>
          <a:bodyPr lIns="91425" tIns="91425" rIns="91425" bIns="91425" anchor="t" anchorCtr="0">
            <a:noAutofit/>
          </a:bodyPr>
          <a:lstStyle/>
          <a:p>
            <a:pPr lvl="0" rtl="0">
              <a:lnSpc>
                <a:spcPct val="100000"/>
              </a:lnSpc>
              <a:spcBef>
                <a:spcPts val="0"/>
              </a:spcBef>
              <a:buNone/>
            </a:pPr>
            <a:r>
              <a:rPr lang="en" sz="1000" b="1">
                <a:solidFill>
                  <a:schemeClr val="dk1"/>
                </a:solidFill>
              </a:rPr>
              <a:t>The World Is Too Much With Us </a:t>
            </a:r>
          </a:p>
          <a:p>
            <a:pPr lvl="0" rtl="0">
              <a:lnSpc>
                <a:spcPct val="100000"/>
              </a:lnSpc>
              <a:spcBef>
                <a:spcPts val="0"/>
              </a:spcBef>
              <a:buNone/>
            </a:pPr>
            <a:r>
              <a:rPr lang="en" sz="1000" b="1">
                <a:solidFill>
                  <a:schemeClr val="dk1"/>
                </a:solidFill>
              </a:rPr>
              <a:t>William Wordsworth </a:t>
            </a:r>
          </a:p>
          <a:p>
            <a:pPr lvl="0" rtl="0">
              <a:lnSpc>
                <a:spcPct val="100000"/>
              </a:lnSpc>
              <a:spcBef>
                <a:spcPts val="0"/>
              </a:spcBef>
              <a:buNone/>
            </a:pPr>
            <a:r>
              <a:rPr lang="en" sz="800" b="1">
                <a:solidFill>
                  <a:schemeClr val="dk1"/>
                </a:solidFill>
              </a:rPr>
              <a:t>The world is too much with us: late and soon,</a:t>
            </a:r>
          </a:p>
          <a:p>
            <a:pPr lvl="0" rtl="0">
              <a:lnSpc>
                <a:spcPct val="100000"/>
              </a:lnSpc>
              <a:spcBef>
                <a:spcPts val="0"/>
              </a:spcBef>
              <a:buNone/>
            </a:pPr>
            <a:r>
              <a:rPr lang="en" sz="800" b="1">
                <a:solidFill>
                  <a:schemeClr val="dk1"/>
                </a:solidFill>
              </a:rPr>
              <a:t>Getting and spending, we lay waste our powers: -</a:t>
            </a:r>
          </a:p>
          <a:p>
            <a:pPr lvl="0" rtl="0">
              <a:lnSpc>
                <a:spcPct val="100000"/>
              </a:lnSpc>
              <a:spcBef>
                <a:spcPts val="0"/>
              </a:spcBef>
              <a:buNone/>
            </a:pPr>
            <a:r>
              <a:rPr lang="en" sz="800" b="1">
                <a:solidFill>
                  <a:schemeClr val="dk1"/>
                </a:solidFill>
              </a:rPr>
              <a:t>Little we see in Nature that is ours;</a:t>
            </a:r>
          </a:p>
          <a:p>
            <a:pPr lvl="0" rtl="0">
              <a:lnSpc>
                <a:spcPct val="100000"/>
              </a:lnSpc>
              <a:spcBef>
                <a:spcPts val="0"/>
              </a:spcBef>
              <a:buNone/>
            </a:pPr>
            <a:r>
              <a:rPr lang="en" sz="800" b="1">
                <a:solidFill>
                  <a:schemeClr val="dk1"/>
                </a:solidFill>
              </a:rPr>
              <a:t>We have given our hearts away, a sordid boon!</a:t>
            </a:r>
          </a:p>
          <a:p>
            <a:pPr lvl="0" rtl="0">
              <a:lnSpc>
                <a:spcPct val="100000"/>
              </a:lnSpc>
              <a:spcBef>
                <a:spcPts val="0"/>
              </a:spcBef>
              <a:buNone/>
            </a:pPr>
            <a:r>
              <a:rPr lang="en" sz="800" b="1">
                <a:solidFill>
                  <a:schemeClr val="dk1"/>
                </a:solidFill>
              </a:rPr>
              <a:t>This sea  that bares our bosom to the moon;</a:t>
            </a:r>
          </a:p>
          <a:p>
            <a:pPr lvl="0" rtl="0">
              <a:lnSpc>
                <a:spcPct val="100000"/>
              </a:lnSpc>
              <a:spcBef>
                <a:spcPts val="0"/>
              </a:spcBef>
              <a:buNone/>
            </a:pPr>
            <a:r>
              <a:rPr lang="en" sz="800" b="1">
                <a:solidFill>
                  <a:schemeClr val="dk1"/>
                </a:solidFill>
              </a:rPr>
              <a:t>The winds that will be howling at all hours,</a:t>
            </a:r>
          </a:p>
          <a:p>
            <a:pPr lvl="0" rtl="0">
              <a:lnSpc>
                <a:spcPct val="100000"/>
              </a:lnSpc>
              <a:spcBef>
                <a:spcPts val="0"/>
              </a:spcBef>
              <a:buNone/>
            </a:pPr>
            <a:r>
              <a:rPr lang="en" sz="800" b="1">
                <a:solidFill>
                  <a:schemeClr val="dk1"/>
                </a:solidFill>
              </a:rPr>
              <a:t>And are up-gathered now like sleeping flowers;</a:t>
            </a:r>
          </a:p>
          <a:p>
            <a:pPr lvl="0" rtl="0">
              <a:lnSpc>
                <a:spcPct val="100000"/>
              </a:lnSpc>
              <a:spcBef>
                <a:spcPts val="0"/>
              </a:spcBef>
              <a:buNone/>
            </a:pPr>
            <a:r>
              <a:rPr lang="en" sz="800" b="1">
                <a:solidFill>
                  <a:schemeClr val="dk1"/>
                </a:solidFill>
              </a:rPr>
              <a:t>For this for everything we are out of tune;</a:t>
            </a:r>
          </a:p>
          <a:p>
            <a:pPr lvl="0" rtl="0">
              <a:lnSpc>
                <a:spcPct val="100000"/>
              </a:lnSpc>
              <a:spcBef>
                <a:spcPts val="0"/>
              </a:spcBef>
              <a:buNone/>
            </a:pPr>
            <a:r>
              <a:rPr lang="en" sz="800" b="1">
                <a:solidFill>
                  <a:schemeClr val="dk1"/>
                </a:solidFill>
              </a:rPr>
              <a:t>It moves us not. Great God! I’d rather be</a:t>
            </a:r>
          </a:p>
          <a:p>
            <a:pPr lvl="0" rtl="0">
              <a:lnSpc>
                <a:spcPct val="100000"/>
              </a:lnSpc>
              <a:spcBef>
                <a:spcPts val="0"/>
              </a:spcBef>
              <a:buNone/>
            </a:pPr>
            <a:r>
              <a:rPr lang="en" sz="800" b="1">
                <a:solidFill>
                  <a:schemeClr val="dk1"/>
                </a:solidFill>
              </a:rPr>
              <a:t>A pagan suckled in a creed outworn;</a:t>
            </a:r>
          </a:p>
          <a:p>
            <a:pPr lvl="0" rtl="0">
              <a:lnSpc>
                <a:spcPct val="100000"/>
              </a:lnSpc>
              <a:spcBef>
                <a:spcPts val="0"/>
              </a:spcBef>
              <a:buNone/>
            </a:pPr>
            <a:r>
              <a:rPr lang="en" sz="800" b="1">
                <a:solidFill>
                  <a:schemeClr val="dk1"/>
                </a:solidFill>
              </a:rPr>
              <a:t>So might I, standing on this pleasant lea,</a:t>
            </a:r>
          </a:p>
          <a:p>
            <a:pPr lvl="0" rtl="0">
              <a:lnSpc>
                <a:spcPct val="100000"/>
              </a:lnSpc>
              <a:spcBef>
                <a:spcPts val="0"/>
              </a:spcBef>
              <a:buNone/>
            </a:pPr>
            <a:r>
              <a:rPr lang="en" sz="800" b="1">
                <a:solidFill>
                  <a:schemeClr val="dk1"/>
                </a:solidFill>
              </a:rPr>
              <a:t>Have glimpses that would make me less forlorn,</a:t>
            </a:r>
          </a:p>
          <a:p>
            <a:pPr lvl="0" rtl="0">
              <a:lnSpc>
                <a:spcPct val="100000"/>
              </a:lnSpc>
              <a:spcBef>
                <a:spcPts val="0"/>
              </a:spcBef>
              <a:buNone/>
            </a:pPr>
            <a:r>
              <a:rPr lang="en" sz="800" b="1">
                <a:solidFill>
                  <a:schemeClr val="dk1"/>
                </a:solidFill>
              </a:rPr>
              <a:t>Have sight of Proteus rising from the sea; </a:t>
            </a:r>
          </a:p>
          <a:p>
            <a:pPr lvl="0" rtl="0">
              <a:lnSpc>
                <a:spcPct val="100000"/>
              </a:lnSpc>
              <a:spcBef>
                <a:spcPts val="0"/>
              </a:spcBef>
              <a:buNone/>
            </a:pPr>
            <a:r>
              <a:rPr lang="en" sz="800" b="1">
                <a:solidFill>
                  <a:schemeClr val="dk1"/>
                </a:solidFill>
              </a:rPr>
              <a:t>or hear old Triton blow his weathed horn. </a:t>
            </a:r>
          </a:p>
          <a:p>
            <a:pPr lvl="0" rtl="0">
              <a:lnSpc>
                <a:spcPct val="100000"/>
              </a:lnSpc>
              <a:spcBef>
                <a:spcPts val="0"/>
              </a:spcBef>
              <a:buNone/>
            </a:pPr>
            <a:endParaRPr sz="1000"/>
          </a:p>
          <a:p>
            <a:pPr lvl="0" rtl="0">
              <a:spcBef>
                <a:spcPts val="0"/>
              </a:spcBef>
              <a:buNone/>
            </a:pPr>
            <a:endParaRPr sz="1000"/>
          </a:p>
          <a:p>
            <a:pPr lvl="0">
              <a:spcBef>
                <a:spcPts val="0"/>
              </a:spcBef>
              <a:buNone/>
            </a:pPr>
            <a:endParaRPr sz="1000"/>
          </a:p>
        </p:txBody>
      </p:sp>
      <p:pic>
        <p:nvPicPr>
          <p:cNvPr id="67" name="Shape 67"/>
          <p:cNvPicPr preferRelativeResize="0"/>
          <p:nvPr/>
        </p:nvPicPr>
        <p:blipFill>
          <a:blip r:embed="rId3">
            <a:alphaModFix/>
          </a:blip>
          <a:stretch>
            <a:fillRect/>
          </a:stretch>
        </p:blipFill>
        <p:spPr>
          <a:xfrm>
            <a:off x="5625725" y="924900"/>
            <a:ext cx="3072349" cy="2304249"/>
          </a:xfrm>
          <a:prstGeom prst="rect">
            <a:avLst/>
          </a:prstGeom>
          <a:noFill/>
          <a:ln>
            <a:noFill/>
          </a:ln>
        </p:spPr>
      </p:pic>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b="1">
                <a:solidFill>
                  <a:srgbClr val="000000"/>
                </a:solidFill>
              </a:rPr>
              <a:t>                                        </a:t>
            </a:r>
            <a:r>
              <a:rPr lang="en" b="1"/>
              <a:t>Poetic Devices </a:t>
            </a:r>
          </a:p>
        </p:txBody>
      </p:sp>
      <p:sp>
        <p:nvSpPr>
          <p:cNvPr id="178" name="Shape 17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300" b="1">
                <a:solidFill>
                  <a:schemeClr val="dk1"/>
                </a:solidFill>
                <a:latin typeface="Arial"/>
                <a:ea typeface="Arial"/>
                <a:cs typeface="Arial"/>
                <a:sym typeface="Arial"/>
              </a:rPr>
              <a:t>Line 4: ( symbol) The speaker says that we have given away our hearts, which is most often associated with feelings, emotion, etc. </a:t>
            </a:r>
          </a:p>
          <a:p>
            <a:pPr lvl="0" rtl="0">
              <a:spcBef>
                <a:spcPts val="0"/>
              </a:spcBef>
              <a:buNone/>
            </a:pPr>
            <a:r>
              <a:rPr lang="en" sz="1300" b="1">
                <a:solidFill>
                  <a:schemeClr val="dk1"/>
                </a:solidFill>
                <a:latin typeface="Arial"/>
                <a:ea typeface="Arial"/>
                <a:cs typeface="Arial"/>
                <a:sym typeface="Arial"/>
              </a:rPr>
              <a:t>Line 9: ( metaphor) The speaker says bluntly what he's been suggesting all along: nature doesn't move us anymore or cause us to have an emotional response. Nature never literally "moves" us, so "move" is here a metaphor for a change in one's emotions.</a:t>
            </a:r>
          </a:p>
          <a:p>
            <a:pPr lvl="0" rtl="0">
              <a:spcBef>
                <a:spcPts val="0"/>
              </a:spcBef>
              <a:buNone/>
            </a:pPr>
            <a:r>
              <a:rPr lang="en" sz="1300" b="1">
                <a:solidFill>
                  <a:schemeClr val="dk1"/>
                </a:solidFill>
                <a:latin typeface="Arial"/>
                <a:ea typeface="Arial"/>
                <a:cs typeface="Arial"/>
                <a:sym typeface="Arial"/>
              </a:rPr>
              <a:t>Line 12: ( symbol) The speaker suggests that the current state of affairs has caused him to feel "forlorn" (i.e., sad, depressed, etc.). He suggests that if he were a pagan he would see things that would make him feel differently.</a:t>
            </a:r>
          </a:p>
          <a:p>
            <a:pPr lvl="0" rtl="0">
              <a:spcBef>
                <a:spcPts val="0"/>
              </a:spcBef>
              <a:buNone/>
            </a:pPr>
            <a:r>
              <a:rPr lang="en" sz="1300" b="1">
                <a:solidFill>
                  <a:schemeClr val="dk1"/>
                </a:solidFill>
                <a:latin typeface="Arial"/>
                <a:ea typeface="Arial"/>
                <a:cs typeface="Arial"/>
                <a:sym typeface="Arial"/>
              </a:rPr>
              <a:t>( metaphor) The act of giving away our hearts is a metaphor for our alienation from nature. </a:t>
            </a:r>
          </a:p>
          <a:p>
            <a:pPr lvl="0" rtl="0">
              <a:spcBef>
                <a:spcPts val="0"/>
              </a:spcBef>
              <a:buNone/>
            </a:pPr>
            <a:r>
              <a:rPr lang="en" sz="1300" b="1">
                <a:solidFill>
                  <a:schemeClr val="dk1"/>
                </a:solidFill>
                <a:latin typeface="Arial"/>
                <a:ea typeface="Arial"/>
                <a:cs typeface="Arial"/>
                <a:sym typeface="Arial"/>
              </a:rPr>
              <a:t>This poem has a lot of metaphors and symbols throughout it. </a:t>
            </a:r>
          </a:p>
          <a:p>
            <a:pPr lvl="0" rtl="0">
              <a:spcBef>
                <a:spcPts val="0"/>
              </a:spcBef>
              <a:buNone/>
            </a:pPr>
            <a:endParaRPr sz="1100">
              <a:solidFill>
                <a:srgbClr val="000000"/>
              </a:solidFill>
              <a:latin typeface="Arial"/>
              <a:ea typeface="Arial"/>
              <a:cs typeface="Arial"/>
              <a:sym typeface="Arial"/>
            </a:endParaRPr>
          </a:p>
          <a:p>
            <a:pPr lvl="0" rtl="0">
              <a:spcBef>
                <a:spcPts val="0"/>
              </a:spcBef>
              <a:buNone/>
            </a:pPr>
            <a:endParaRPr sz="1100">
              <a:solidFill>
                <a:srgbClr val="000000"/>
              </a:solidFill>
              <a:latin typeface="Arial"/>
              <a:ea typeface="Arial"/>
              <a:cs typeface="Arial"/>
              <a:sym typeface="Arial"/>
            </a:endParaRPr>
          </a:p>
          <a:p>
            <a:pPr lvl="0">
              <a:spcBef>
                <a:spcPts val="0"/>
              </a:spcBef>
              <a:buNone/>
            </a:pPr>
            <a:endParaRPr/>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32450" y="48625"/>
            <a:ext cx="8520599" cy="572699"/>
          </a:xfrm>
          <a:prstGeom prst="rect">
            <a:avLst/>
          </a:prstGeom>
        </p:spPr>
        <p:txBody>
          <a:bodyPr lIns="91425" tIns="91425" rIns="91425" bIns="91425" anchor="t" anchorCtr="0">
            <a:noAutofit/>
          </a:bodyPr>
          <a:lstStyle/>
          <a:p>
            <a:pPr lvl="0">
              <a:spcBef>
                <a:spcPts val="0"/>
              </a:spcBef>
              <a:buNone/>
            </a:pPr>
            <a:r>
              <a:rPr lang="en"/>
              <a:t>                                   Poetic Devices </a:t>
            </a:r>
          </a:p>
        </p:txBody>
      </p:sp>
      <p:sp>
        <p:nvSpPr>
          <p:cNvPr id="184" name="Shape 184"/>
          <p:cNvSpPr txBox="1">
            <a:spLocks noGrp="1"/>
          </p:cNvSpPr>
          <p:nvPr>
            <p:ph type="body" idx="1"/>
          </p:nvPr>
        </p:nvSpPr>
        <p:spPr>
          <a:xfrm>
            <a:off x="0" y="574050"/>
            <a:ext cx="8520599" cy="5029199"/>
          </a:xfrm>
          <a:prstGeom prst="rect">
            <a:avLst/>
          </a:prstGeom>
        </p:spPr>
        <p:txBody>
          <a:bodyPr lIns="91425" tIns="91425" rIns="91425" bIns="91425" anchor="t" anchorCtr="0">
            <a:noAutofit/>
          </a:bodyPr>
          <a:lstStyle/>
          <a:p>
            <a:pPr lvl="0" rtl="0">
              <a:spcBef>
                <a:spcPts val="0"/>
              </a:spcBef>
              <a:buNone/>
            </a:pPr>
            <a:r>
              <a:rPr lang="en" sz="1300">
                <a:solidFill>
                  <a:schemeClr val="dk1"/>
                </a:solidFill>
              </a:rPr>
              <a:t>oxymoron- sordid boon </a:t>
            </a:r>
          </a:p>
          <a:p>
            <a:pPr lvl="0" rtl="0">
              <a:spcBef>
                <a:spcPts val="0"/>
              </a:spcBef>
              <a:buNone/>
            </a:pPr>
            <a:r>
              <a:rPr lang="en" sz="1300">
                <a:solidFill>
                  <a:schemeClr val="dk1"/>
                </a:solidFill>
                <a:latin typeface="Arial"/>
                <a:ea typeface="Arial"/>
                <a:cs typeface="Arial"/>
                <a:sym typeface="Arial"/>
              </a:rPr>
              <a:t>Line 5: The Sea that bares her bosom to the moon</a:t>
            </a:r>
          </a:p>
          <a:p>
            <a:pPr lvl="0" rtl="0">
              <a:spcBef>
                <a:spcPts val="0"/>
              </a:spcBef>
              <a:buNone/>
            </a:pPr>
            <a:r>
              <a:rPr lang="en" sz="1300" b="1">
                <a:solidFill>
                  <a:schemeClr val="dk1"/>
                </a:solidFill>
                <a:latin typeface="Arial"/>
                <a:ea typeface="Arial"/>
                <a:cs typeface="Arial"/>
                <a:sym typeface="Arial"/>
              </a:rPr>
              <a:t>Comparison of the sea to a woman and of the moon to a person who sees the woman ( personification )  </a:t>
            </a:r>
          </a:p>
          <a:p>
            <a:pPr lvl="0" rtl="0">
              <a:spcBef>
                <a:spcPts val="0"/>
              </a:spcBef>
              <a:buNone/>
            </a:pPr>
            <a:r>
              <a:rPr lang="en" sz="1300">
                <a:solidFill>
                  <a:schemeClr val="dk1"/>
                </a:solidFill>
                <a:latin typeface="Arial"/>
                <a:ea typeface="Arial"/>
                <a:cs typeface="Arial"/>
                <a:sym typeface="Arial"/>
              </a:rPr>
              <a:t>Lines 6-7: The winds that will be howling at all hours,</a:t>
            </a:r>
          </a:p>
          <a:p>
            <a:pPr lvl="0" rtl="0">
              <a:spcBef>
                <a:spcPts val="0"/>
              </a:spcBef>
              <a:buNone/>
            </a:pPr>
            <a:r>
              <a:rPr lang="en" sz="1300">
                <a:solidFill>
                  <a:schemeClr val="dk1"/>
                </a:solidFill>
                <a:latin typeface="Arial"/>
                <a:ea typeface="Arial"/>
                <a:cs typeface="Arial"/>
                <a:sym typeface="Arial"/>
              </a:rPr>
              <a:t>And are up-gathered now like sleeping flowers   ( simile) </a:t>
            </a:r>
          </a:p>
          <a:p>
            <a:pPr lvl="0" rtl="0">
              <a:spcBef>
                <a:spcPts val="0"/>
              </a:spcBef>
              <a:buNone/>
            </a:pPr>
            <a:r>
              <a:rPr lang="en" sz="1300" b="1">
                <a:solidFill>
                  <a:schemeClr val="dk1"/>
                </a:solidFill>
                <a:latin typeface="Arial"/>
                <a:ea typeface="Arial"/>
                <a:cs typeface="Arial"/>
                <a:sym typeface="Arial"/>
              </a:rPr>
              <a:t> (Alliteration) Comparison of the winds to flowers</a:t>
            </a:r>
          </a:p>
          <a:p>
            <a:pPr lvl="0" rtl="0">
              <a:spcBef>
                <a:spcPts val="0"/>
              </a:spcBef>
              <a:buNone/>
            </a:pPr>
            <a:r>
              <a:rPr lang="en" sz="1300">
                <a:solidFill>
                  <a:schemeClr val="dk1"/>
                </a:solidFill>
                <a:latin typeface="Arial"/>
                <a:ea typeface="Arial"/>
                <a:cs typeface="Arial"/>
                <a:sym typeface="Arial"/>
              </a:rPr>
              <a:t>Line 1: The </a:t>
            </a:r>
            <a:r>
              <a:rPr lang="en" sz="1300" b="1">
                <a:solidFill>
                  <a:schemeClr val="dk1"/>
                </a:solidFill>
                <a:latin typeface="Arial"/>
                <a:ea typeface="Arial"/>
                <a:cs typeface="Arial"/>
                <a:sym typeface="Arial"/>
              </a:rPr>
              <a:t>w</a:t>
            </a:r>
            <a:r>
              <a:rPr lang="en" sz="1300">
                <a:solidFill>
                  <a:schemeClr val="dk1"/>
                </a:solidFill>
                <a:latin typeface="Arial"/>
                <a:ea typeface="Arial"/>
                <a:cs typeface="Arial"/>
                <a:sym typeface="Arial"/>
              </a:rPr>
              <a:t>orld is too much </a:t>
            </a:r>
            <a:r>
              <a:rPr lang="en" sz="1300" b="1">
                <a:solidFill>
                  <a:schemeClr val="dk1"/>
                </a:solidFill>
                <a:latin typeface="Arial"/>
                <a:ea typeface="Arial"/>
                <a:cs typeface="Arial"/>
                <a:sym typeface="Arial"/>
              </a:rPr>
              <a:t>w</a:t>
            </a:r>
            <a:r>
              <a:rPr lang="en" sz="1300">
                <a:solidFill>
                  <a:schemeClr val="dk1"/>
                </a:solidFill>
                <a:latin typeface="Arial"/>
                <a:ea typeface="Arial"/>
                <a:cs typeface="Arial"/>
                <a:sym typeface="Arial"/>
              </a:rPr>
              <a:t>ith us</a:t>
            </a:r>
          </a:p>
          <a:p>
            <a:pPr lvl="0" rtl="0">
              <a:spcBef>
                <a:spcPts val="0"/>
              </a:spcBef>
              <a:buNone/>
            </a:pPr>
            <a:r>
              <a:rPr lang="en" sz="1300">
                <a:solidFill>
                  <a:schemeClr val="dk1"/>
                </a:solidFill>
                <a:latin typeface="Arial"/>
                <a:ea typeface="Arial"/>
                <a:cs typeface="Arial"/>
                <a:sym typeface="Arial"/>
              </a:rPr>
              <a:t>Line 2: </a:t>
            </a:r>
            <a:r>
              <a:rPr lang="en" sz="1300" b="1">
                <a:solidFill>
                  <a:schemeClr val="dk1"/>
                </a:solidFill>
                <a:latin typeface="Arial"/>
                <a:ea typeface="Arial"/>
                <a:cs typeface="Arial"/>
                <a:sym typeface="Arial"/>
              </a:rPr>
              <a:t>w</a:t>
            </a:r>
            <a:r>
              <a:rPr lang="en" sz="1300">
                <a:solidFill>
                  <a:schemeClr val="dk1"/>
                </a:solidFill>
                <a:latin typeface="Arial"/>
                <a:ea typeface="Arial"/>
                <a:cs typeface="Arial"/>
                <a:sym typeface="Arial"/>
              </a:rPr>
              <a:t>e lay </a:t>
            </a:r>
            <a:r>
              <a:rPr lang="en" sz="1300" b="1">
                <a:solidFill>
                  <a:schemeClr val="dk1"/>
                </a:solidFill>
                <a:latin typeface="Arial"/>
                <a:ea typeface="Arial"/>
                <a:cs typeface="Arial"/>
                <a:sym typeface="Arial"/>
              </a:rPr>
              <a:t>w</a:t>
            </a:r>
            <a:r>
              <a:rPr lang="en" sz="1300">
                <a:solidFill>
                  <a:schemeClr val="dk1"/>
                </a:solidFill>
                <a:latin typeface="Arial"/>
                <a:ea typeface="Arial"/>
                <a:cs typeface="Arial"/>
                <a:sym typeface="Arial"/>
              </a:rPr>
              <a:t>aste our powers</a:t>
            </a:r>
          </a:p>
          <a:p>
            <a:pPr lvl="0" rtl="0">
              <a:spcBef>
                <a:spcPts val="0"/>
              </a:spcBef>
              <a:buNone/>
            </a:pPr>
            <a:r>
              <a:rPr lang="en" sz="1300">
                <a:solidFill>
                  <a:schemeClr val="dk1"/>
                </a:solidFill>
                <a:latin typeface="Arial"/>
                <a:ea typeface="Arial"/>
                <a:cs typeface="Arial"/>
                <a:sym typeface="Arial"/>
              </a:rPr>
              <a:t>Line 4: </a:t>
            </a:r>
            <a:r>
              <a:rPr lang="en" sz="1300" b="1">
                <a:solidFill>
                  <a:schemeClr val="dk1"/>
                </a:solidFill>
                <a:latin typeface="Arial"/>
                <a:ea typeface="Arial"/>
                <a:cs typeface="Arial"/>
                <a:sym typeface="Arial"/>
              </a:rPr>
              <a:t>W</a:t>
            </a:r>
            <a:r>
              <a:rPr lang="en" sz="1300">
                <a:solidFill>
                  <a:schemeClr val="dk1"/>
                </a:solidFill>
                <a:latin typeface="Arial"/>
                <a:ea typeface="Arial"/>
                <a:cs typeface="Arial"/>
                <a:sym typeface="Arial"/>
              </a:rPr>
              <a:t>e </a:t>
            </a:r>
            <a:r>
              <a:rPr lang="en" sz="1300" b="1">
                <a:solidFill>
                  <a:schemeClr val="dk1"/>
                </a:solidFill>
                <a:latin typeface="Arial"/>
                <a:ea typeface="Arial"/>
                <a:cs typeface="Arial"/>
                <a:sym typeface="Arial"/>
              </a:rPr>
              <a:t>h</a:t>
            </a:r>
            <a:r>
              <a:rPr lang="en" sz="1300">
                <a:solidFill>
                  <a:schemeClr val="dk1"/>
                </a:solidFill>
                <a:latin typeface="Arial"/>
                <a:ea typeface="Arial"/>
                <a:cs typeface="Arial"/>
                <a:sym typeface="Arial"/>
              </a:rPr>
              <a:t>ave given our </a:t>
            </a:r>
            <a:r>
              <a:rPr lang="en" sz="1300" b="1">
                <a:solidFill>
                  <a:schemeClr val="dk1"/>
                </a:solidFill>
                <a:latin typeface="Arial"/>
                <a:ea typeface="Arial"/>
                <a:cs typeface="Arial"/>
                <a:sym typeface="Arial"/>
              </a:rPr>
              <a:t>h</a:t>
            </a:r>
            <a:r>
              <a:rPr lang="en" sz="1300">
                <a:solidFill>
                  <a:schemeClr val="dk1"/>
                </a:solidFill>
                <a:latin typeface="Arial"/>
                <a:ea typeface="Arial"/>
                <a:cs typeface="Arial"/>
                <a:sym typeface="Arial"/>
              </a:rPr>
              <a:t>earts a</a:t>
            </a:r>
            <a:r>
              <a:rPr lang="en" sz="1300" b="1">
                <a:solidFill>
                  <a:schemeClr val="dk1"/>
                </a:solidFill>
                <a:latin typeface="Arial"/>
                <a:ea typeface="Arial"/>
                <a:cs typeface="Arial"/>
                <a:sym typeface="Arial"/>
              </a:rPr>
              <a:t>w</a:t>
            </a:r>
            <a:r>
              <a:rPr lang="en" sz="1300">
                <a:solidFill>
                  <a:schemeClr val="dk1"/>
                </a:solidFill>
                <a:latin typeface="Arial"/>
                <a:ea typeface="Arial"/>
                <a:cs typeface="Arial"/>
                <a:sym typeface="Arial"/>
              </a:rPr>
              <a:t>ay  </a:t>
            </a:r>
          </a:p>
          <a:p>
            <a:pPr lvl="0" rtl="0">
              <a:spcBef>
                <a:spcPts val="0"/>
              </a:spcBef>
              <a:buNone/>
            </a:pPr>
            <a:r>
              <a:rPr lang="en" sz="1300">
                <a:solidFill>
                  <a:schemeClr val="dk1"/>
                </a:solidFill>
                <a:latin typeface="Arial"/>
                <a:ea typeface="Arial"/>
                <a:cs typeface="Arial"/>
                <a:sym typeface="Arial"/>
              </a:rPr>
              <a:t>Line 5: </a:t>
            </a:r>
            <a:r>
              <a:rPr lang="en" sz="1300" b="1">
                <a:solidFill>
                  <a:schemeClr val="dk1"/>
                </a:solidFill>
                <a:latin typeface="Arial"/>
                <a:ea typeface="Arial"/>
                <a:cs typeface="Arial"/>
                <a:sym typeface="Arial"/>
              </a:rPr>
              <a:t>b</a:t>
            </a:r>
            <a:r>
              <a:rPr lang="en" sz="1300">
                <a:solidFill>
                  <a:schemeClr val="dk1"/>
                </a:solidFill>
                <a:latin typeface="Arial"/>
                <a:ea typeface="Arial"/>
                <a:cs typeface="Arial"/>
                <a:sym typeface="Arial"/>
              </a:rPr>
              <a:t>ares her </a:t>
            </a:r>
            <a:r>
              <a:rPr lang="en" sz="1300" b="1">
                <a:solidFill>
                  <a:schemeClr val="dk1"/>
                </a:solidFill>
                <a:latin typeface="Arial"/>
                <a:ea typeface="Arial"/>
                <a:cs typeface="Arial"/>
                <a:sym typeface="Arial"/>
              </a:rPr>
              <a:t>b</a:t>
            </a:r>
            <a:r>
              <a:rPr lang="en" sz="1300">
                <a:solidFill>
                  <a:schemeClr val="dk1"/>
                </a:solidFill>
                <a:latin typeface="Arial"/>
                <a:ea typeface="Arial"/>
                <a:cs typeface="Arial"/>
                <a:sym typeface="Arial"/>
              </a:rPr>
              <a:t>osom</a:t>
            </a:r>
          </a:p>
          <a:p>
            <a:pPr lvl="0" rtl="0">
              <a:spcBef>
                <a:spcPts val="0"/>
              </a:spcBef>
              <a:buNone/>
            </a:pPr>
            <a:r>
              <a:rPr lang="en" sz="1300">
                <a:solidFill>
                  <a:schemeClr val="dk1"/>
                </a:solidFill>
                <a:latin typeface="Arial"/>
                <a:ea typeface="Arial"/>
                <a:cs typeface="Arial"/>
                <a:sym typeface="Arial"/>
              </a:rPr>
              <a:t> </a:t>
            </a:r>
          </a:p>
          <a:p>
            <a:pPr lvl="0">
              <a:spcBef>
                <a:spcPts val="0"/>
              </a:spcBef>
              <a:buNone/>
            </a:pPr>
            <a:endParaRPr sz="750" b="1">
              <a:solidFill>
                <a:srgbClr val="000000"/>
              </a:solidFill>
              <a:latin typeface="Arial"/>
              <a:ea typeface="Arial"/>
              <a:cs typeface="Arial"/>
              <a:sym typeface="Arial"/>
            </a:endParaRP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endParaRPr b="1">
              <a:solidFill>
                <a:srgbClr val="000000"/>
              </a:solidFill>
            </a:endParaRPr>
          </a:p>
          <a:p>
            <a:pPr lvl="0" rtl="0">
              <a:spcBef>
                <a:spcPts val="0"/>
              </a:spcBef>
              <a:buNone/>
            </a:pPr>
            <a:r>
              <a:rPr lang="en" b="1">
                <a:solidFill>
                  <a:srgbClr val="000000"/>
                </a:solidFill>
              </a:rPr>
              <a:t>                            </a:t>
            </a:r>
            <a:r>
              <a:rPr lang="en" b="1">
                <a:solidFill>
                  <a:schemeClr val="dk1"/>
                </a:solidFill>
              </a:rPr>
              <a:t>“Getting and spending, we lay waste our powers</a:t>
            </a:r>
          </a:p>
          <a:p>
            <a:pPr lvl="0" rtl="0">
              <a:spcBef>
                <a:spcPts val="0"/>
              </a:spcBef>
              <a:buNone/>
            </a:pPr>
            <a:r>
              <a:rPr lang="en" b="1">
                <a:solidFill>
                  <a:schemeClr val="dk1"/>
                </a:solidFill>
              </a:rPr>
              <a:t>                                                                    Line 2 </a:t>
            </a:r>
          </a:p>
          <a:p>
            <a:pPr lvl="0" rtl="0">
              <a:spcBef>
                <a:spcPts val="0"/>
              </a:spcBef>
              <a:buNone/>
            </a:pPr>
            <a:endParaRPr b="1">
              <a:solidFill>
                <a:schemeClr val="dk1"/>
              </a:solidFill>
            </a:endParaRPr>
          </a:p>
          <a:p>
            <a:pPr lvl="0" rtl="0">
              <a:spcBef>
                <a:spcPts val="0"/>
              </a:spcBef>
              <a:buNone/>
            </a:pPr>
            <a:r>
              <a:rPr lang="en" b="1">
                <a:solidFill>
                  <a:schemeClr val="dk1"/>
                </a:solidFill>
              </a:rPr>
              <a:t>T</a:t>
            </a:r>
            <a:r>
              <a:rPr lang="en" sz="1300" b="1">
                <a:solidFill>
                  <a:schemeClr val="dk1"/>
                </a:solidFill>
              </a:rPr>
              <a:t>his is my golden line because people nowadays spend too much time caring about things like technology and sports that we don’t care about the little things in the world like nature. We’re just too busy “Getting and spending” and we’re wasting our energy on stupid things. We also get carried away in our everyday activities. </a:t>
            </a:r>
          </a:p>
          <a:p>
            <a:pPr lvl="0" rtl="0">
              <a:spcBef>
                <a:spcPts val="0"/>
              </a:spcBef>
              <a:buNone/>
            </a:pPr>
            <a:endParaRPr b="1">
              <a:solidFill>
                <a:srgbClr val="000000"/>
              </a:solidFill>
            </a:endParaRPr>
          </a:p>
          <a:p>
            <a:pPr lvl="0">
              <a:spcBef>
                <a:spcPts val="0"/>
              </a:spcBef>
              <a:buNone/>
            </a:pPr>
            <a:r>
              <a:rPr lang="en" b="1">
                <a:solidFill>
                  <a:srgbClr val="000000"/>
                </a:solidFill>
              </a:rPr>
              <a:t>                                   </a:t>
            </a:r>
          </a:p>
        </p:txBody>
      </p:sp>
      <p:sp>
        <p:nvSpPr>
          <p:cNvPr id="190" name="Shape 190"/>
          <p:cNvSpPr txBox="1"/>
          <p:nvPr/>
        </p:nvSpPr>
        <p:spPr>
          <a:xfrm>
            <a:off x="3223025" y="390300"/>
            <a:ext cx="2293200" cy="849300"/>
          </a:xfrm>
          <a:prstGeom prst="rect">
            <a:avLst/>
          </a:prstGeom>
          <a:noFill/>
          <a:ln>
            <a:noFill/>
          </a:ln>
        </p:spPr>
        <p:txBody>
          <a:bodyPr lIns="91425" tIns="91425" rIns="91425" bIns="91425" anchor="t" anchorCtr="0">
            <a:noAutofit/>
          </a:bodyPr>
          <a:lstStyle/>
          <a:p>
            <a:pPr lvl="0">
              <a:spcBef>
                <a:spcPts val="0"/>
              </a:spcBef>
              <a:buNone/>
            </a:pPr>
            <a:r>
              <a:rPr lang="en" sz="3000">
                <a:solidFill>
                  <a:schemeClr val="dk1"/>
                </a:solidFill>
              </a:rPr>
              <a:t>Golden Line</a:t>
            </a:r>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                                       Tone </a:t>
            </a:r>
          </a:p>
        </p:txBody>
      </p:sp>
      <p:sp>
        <p:nvSpPr>
          <p:cNvPr id="196" name="Shape 19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300"/>
              <a:t>The Tones of the poem are        </a:t>
            </a:r>
          </a:p>
          <a:p>
            <a:pPr lvl="0" rtl="0">
              <a:spcBef>
                <a:spcPts val="0"/>
              </a:spcBef>
              <a:buNone/>
            </a:pPr>
            <a:r>
              <a:rPr lang="en" sz="1300"/>
              <a:t>                                                 Frustrated </a:t>
            </a:r>
          </a:p>
          <a:p>
            <a:pPr lvl="0" rtl="0">
              <a:spcBef>
                <a:spcPts val="0"/>
              </a:spcBef>
              <a:buNone/>
            </a:pPr>
            <a:r>
              <a:rPr lang="en" sz="1300"/>
              <a:t>                                                    Anger </a:t>
            </a:r>
          </a:p>
          <a:p>
            <a:pPr lvl="0" rtl="0">
              <a:spcBef>
                <a:spcPts val="0"/>
              </a:spcBef>
              <a:buNone/>
            </a:pPr>
            <a:r>
              <a:rPr lang="en" sz="1300"/>
              <a:t>                                              Deep Sadness</a:t>
            </a:r>
          </a:p>
          <a:p>
            <a:pPr lvl="0" rtl="0">
              <a:spcBef>
                <a:spcPts val="0"/>
              </a:spcBef>
              <a:buNone/>
            </a:pPr>
            <a:r>
              <a:rPr lang="en" sz="1300"/>
              <a:t>                                                      Loss </a:t>
            </a:r>
          </a:p>
          <a:p>
            <a:pPr lvl="0">
              <a:spcBef>
                <a:spcPts val="0"/>
              </a:spcBef>
              <a:buNone/>
            </a:pPr>
            <a:r>
              <a:rPr lang="en" sz="1300"/>
              <a:t>                                                 </a:t>
            </a:r>
          </a:p>
        </p:txBody>
      </p:sp>
      <p:pic>
        <p:nvPicPr>
          <p:cNvPr id="197" name="Shape 197"/>
          <p:cNvPicPr preferRelativeResize="0"/>
          <p:nvPr/>
        </p:nvPicPr>
        <p:blipFill>
          <a:blip r:embed="rId3">
            <a:alphaModFix/>
          </a:blip>
          <a:stretch>
            <a:fillRect/>
          </a:stretch>
        </p:blipFill>
        <p:spPr>
          <a:xfrm>
            <a:off x="4666750" y="1310249"/>
            <a:ext cx="3224424" cy="2420825"/>
          </a:xfrm>
          <a:prstGeom prst="rect">
            <a:avLst/>
          </a:prstGeom>
          <a:noFill/>
          <a:ln>
            <a:noFill/>
          </a:ln>
        </p:spPr>
      </p:pic>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                             Making connections</a:t>
            </a:r>
          </a:p>
        </p:txBody>
      </p:sp>
      <p:sp>
        <p:nvSpPr>
          <p:cNvPr id="203" name="Shape 20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300" b="1">
                <a:solidFill>
                  <a:schemeClr val="dk1"/>
                </a:solidFill>
              </a:rPr>
              <a:t>Why I picked the poem- I picked the poem because I looked at the title and was curious what it was about. </a:t>
            </a:r>
          </a:p>
          <a:p>
            <a:pPr lvl="0" rtl="0">
              <a:spcBef>
                <a:spcPts val="0"/>
              </a:spcBef>
              <a:buNone/>
            </a:pPr>
            <a:r>
              <a:rPr lang="en" sz="1300" b="1">
                <a:solidFill>
                  <a:schemeClr val="dk1"/>
                </a:solidFill>
              </a:rPr>
              <a:t>The connections I made- It made me think that people really don’t care about nature that much anymore, we have different distractions nowadays like technology and our everyday responsibilities. </a:t>
            </a:r>
          </a:p>
          <a:p>
            <a:pPr lvl="0">
              <a:spcBef>
                <a:spcPts val="0"/>
              </a:spcBef>
              <a:buNone/>
            </a:pPr>
            <a:r>
              <a:rPr lang="en" sz="1300" b="1">
                <a:solidFill>
                  <a:schemeClr val="dk1"/>
                </a:solidFill>
              </a:rPr>
              <a:t>Knowing the poet helps me understand the poem more because I know that he writes about usually sad nature poems related to loss. </a:t>
            </a:r>
          </a:p>
        </p:txBody>
      </p:sp>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                                    Work Cited </a:t>
            </a:r>
          </a:p>
        </p:txBody>
      </p:sp>
      <p:sp>
        <p:nvSpPr>
          <p:cNvPr id="209" name="Shape 20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100">
                <a:solidFill>
                  <a:schemeClr val="dk1"/>
                </a:solidFill>
                <a:latin typeface="Arial"/>
                <a:ea typeface="Arial"/>
                <a:cs typeface="Arial"/>
                <a:sym typeface="Arial"/>
              </a:rPr>
              <a:t>Wordsworth, William. "The World Is Too Much with Us." </a:t>
            </a:r>
            <a:r>
              <a:rPr lang="en" sz="1100" i="1">
                <a:solidFill>
                  <a:schemeClr val="dk1"/>
                </a:solidFill>
                <a:latin typeface="Arial"/>
                <a:ea typeface="Arial"/>
                <a:cs typeface="Arial"/>
                <a:sym typeface="Arial"/>
              </a:rPr>
              <a:t>Poetry in Voice</a:t>
            </a:r>
            <a:r>
              <a:rPr lang="en" sz="1100">
                <a:solidFill>
                  <a:schemeClr val="dk1"/>
                </a:solidFill>
                <a:latin typeface="Arial"/>
                <a:ea typeface="Arial"/>
                <a:cs typeface="Arial"/>
                <a:sym typeface="Arial"/>
              </a:rPr>
              <a:t>. Web. &lt;http://www.poetryinvoice.com/poems/world-too-much-us&gt;.</a:t>
            </a:r>
          </a:p>
          <a:p>
            <a:pPr lvl="0" rtl="0">
              <a:spcBef>
                <a:spcPts val="0"/>
              </a:spcBef>
              <a:buNone/>
            </a:pPr>
            <a:r>
              <a:rPr lang="en" sz="1100">
                <a:solidFill>
                  <a:schemeClr val="dk1"/>
                </a:solidFill>
                <a:latin typeface="Arial"/>
                <a:ea typeface="Arial"/>
                <a:cs typeface="Arial"/>
                <a:sym typeface="Arial"/>
              </a:rPr>
              <a:t>"Willam Wordsworth." </a:t>
            </a:r>
            <a:r>
              <a:rPr lang="en" sz="1100" i="1">
                <a:solidFill>
                  <a:schemeClr val="dk1"/>
                </a:solidFill>
                <a:latin typeface="Arial"/>
                <a:ea typeface="Arial"/>
                <a:cs typeface="Arial"/>
                <a:sym typeface="Arial"/>
              </a:rPr>
              <a:t>Wikiepdia</a:t>
            </a:r>
            <a:r>
              <a:rPr lang="en" sz="1100">
                <a:solidFill>
                  <a:schemeClr val="dk1"/>
                </a:solidFill>
                <a:latin typeface="Arial"/>
                <a:ea typeface="Arial"/>
                <a:cs typeface="Arial"/>
                <a:sym typeface="Arial"/>
              </a:rPr>
              <a:t>. Web. &lt;https://en.wikipedia.org/wiki/William_Wordsworth&gt;.</a:t>
            </a:r>
          </a:p>
          <a:p>
            <a:pPr lvl="0" rtl="0">
              <a:spcBef>
                <a:spcPts val="0"/>
              </a:spcBef>
              <a:buNone/>
            </a:pPr>
            <a:r>
              <a:rPr lang="en" sz="1100">
                <a:solidFill>
                  <a:schemeClr val="dk1"/>
                </a:solidFill>
                <a:latin typeface="Arial"/>
                <a:ea typeface="Arial"/>
                <a:cs typeface="Arial"/>
                <a:sym typeface="Arial"/>
              </a:rPr>
              <a:t>Wordsworth, William. "The World Is Too Much with Us." </a:t>
            </a:r>
            <a:r>
              <a:rPr lang="en" sz="1100" i="1">
                <a:solidFill>
                  <a:schemeClr val="dk1"/>
                </a:solidFill>
                <a:latin typeface="Arial"/>
                <a:ea typeface="Arial"/>
                <a:cs typeface="Arial"/>
                <a:sym typeface="Arial"/>
              </a:rPr>
              <a:t>Poetry Foundation</a:t>
            </a:r>
            <a:r>
              <a:rPr lang="en" sz="1100">
                <a:solidFill>
                  <a:schemeClr val="dk1"/>
                </a:solidFill>
                <a:latin typeface="Arial"/>
                <a:ea typeface="Arial"/>
                <a:cs typeface="Arial"/>
                <a:sym typeface="Arial"/>
              </a:rPr>
              <a:t>. Web. &lt;http://www.poetryfoundation.org/poem/174833&gt;.</a:t>
            </a:r>
          </a:p>
          <a:p>
            <a:pPr lvl="0">
              <a:spcBef>
                <a:spcPts val="0"/>
              </a:spcBef>
              <a:buNone/>
            </a:pPr>
            <a:endParaRPr sz="1100">
              <a:solidFill>
                <a:schemeClr val="dk1"/>
              </a:solidFill>
              <a:latin typeface="Arial"/>
              <a:ea typeface="Arial"/>
              <a:cs typeface="Arial"/>
              <a:sym typeface="Arial"/>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                     Information About the Poet </a:t>
            </a:r>
          </a:p>
        </p:txBody>
      </p:sp>
      <p:sp>
        <p:nvSpPr>
          <p:cNvPr id="73" name="Shape 7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a:spcBef>
                <a:spcPts val="0"/>
              </a:spcBef>
              <a:buNone/>
            </a:pPr>
            <a:r>
              <a:rPr lang="en" sz="1300">
                <a:solidFill>
                  <a:schemeClr val="dk1"/>
                </a:solidFill>
              </a:rPr>
              <a:t>The poet’s name is William Wordsworth. He was born in Cockermouth, Cumbria, England on April 7 1770. His major themes were loss and nature. Wordsworth had for years begin making plans to write a long philosophical poem in three parts, which he intended to call the reclose. At the end of the 18th century, He helped found the Romantic movement in english literature. He also wrote “ I wandered lonely as a cloud”. </a:t>
            </a:r>
            <a:r>
              <a:rPr lang="en" sz="1300">
                <a:solidFill>
                  <a:schemeClr val="dk1"/>
                </a:solidFill>
                <a:latin typeface="Arial"/>
                <a:ea typeface="Arial"/>
                <a:cs typeface="Arial"/>
                <a:sym typeface="Arial"/>
              </a:rPr>
              <a:t>Poet William Wordsworth worked with Samuel Taylor Coleridge on </a:t>
            </a:r>
            <a:r>
              <a:rPr lang="en" sz="1300" i="1">
                <a:solidFill>
                  <a:schemeClr val="dk1"/>
                </a:solidFill>
                <a:latin typeface="Arial"/>
                <a:ea typeface="Arial"/>
                <a:cs typeface="Arial"/>
                <a:sym typeface="Arial"/>
              </a:rPr>
              <a:t>Lyrical Ballads </a:t>
            </a:r>
            <a:r>
              <a:rPr lang="en" sz="1300">
                <a:solidFill>
                  <a:schemeClr val="dk1"/>
                </a:solidFill>
                <a:latin typeface="Arial"/>
                <a:ea typeface="Arial"/>
                <a:cs typeface="Arial"/>
                <a:sym typeface="Arial"/>
              </a:rPr>
              <a:t>(1798). Despite these losses, he did well at Hawkshead Grammar School where he wrote his first poetry and went on to study at Cambridge University. He did not excel there, but managed to graduate in 1791. Wordsworth had visited France in 1790 in the midst of the French Revolution and was a supporter of the new government’s republican ideals. On a return trip to France the next year, he fell in love with Annette Vallon, who became pregnant. However, the declaration of war between England and France in 1793 separated the two. Left adrift and without income in England, Wordsworth was influenced by radicals such as William Godwin. In 1843, Wordsworth became England's poet laureate, a position he held for the rest of his life. At the age of 80, he died on April 23, 1850, at his home in Rydal Mount, Westmorland, England.</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60950" y="767000"/>
            <a:ext cx="8222100" cy="767699"/>
          </a:xfrm>
          <a:prstGeom prst="rect">
            <a:avLst/>
          </a:prstGeom>
        </p:spPr>
        <p:txBody>
          <a:bodyPr lIns="91425" tIns="91425" rIns="91425" bIns="91425" anchor="t" anchorCtr="0">
            <a:noAutofit/>
          </a:bodyPr>
          <a:lstStyle/>
          <a:p>
            <a:pPr lvl="0">
              <a:spcBef>
                <a:spcPts val="0"/>
              </a:spcBef>
              <a:buNone/>
            </a:pPr>
            <a:r>
              <a:rPr lang="en" b="1">
                <a:solidFill>
                  <a:srgbClr val="000000"/>
                </a:solidFill>
              </a:rPr>
              <a:t>                                    </a:t>
            </a:r>
            <a:r>
              <a:rPr lang="en" b="1"/>
              <a:t>Theme Ideas</a:t>
            </a:r>
            <a:r>
              <a:rPr lang="en" b="1">
                <a:solidFill>
                  <a:srgbClr val="000000"/>
                </a:solidFill>
              </a:rPr>
              <a:t> </a:t>
            </a:r>
          </a:p>
        </p:txBody>
      </p:sp>
      <p:sp>
        <p:nvSpPr>
          <p:cNvPr id="79" name="Shape 79"/>
          <p:cNvSpPr txBox="1">
            <a:spLocks noGrp="1"/>
          </p:cNvSpPr>
          <p:nvPr>
            <p:ph type="body" idx="1"/>
          </p:nvPr>
        </p:nvSpPr>
        <p:spPr>
          <a:xfrm>
            <a:off x="311700" y="1388375"/>
            <a:ext cx="8520599" cy="3416400"/>
          </a:xfrm>
          <a:prstGeom prst="rect">
            <a:avLst/>
          </a:prstGeom>
        </p:spPr>
        <p:txBody>
          <a:bodyPr lIns="91425" tIns="91425" rIns="91425" bIns="91425" anchor="t" anchorCtr="0">
            <a:noAutofit/>
          </a:bodyPr>
          <a:lstStyle/>
          <a:p>
            <a:pPr lvl="0" rtl="0">
              <a:spcBef>
                <a:spcPts val="0"/>
              </a:spcBef>
              <a:buNone/>
            </a:pPr>
            <a:r>
              <a:rPr lang="en" sz="1300" b="1">
                <a:solidFill>
                  <a:schemeClr val="dk1"/>
                </a:solidFill>
              </a:rPr>
              <a:t>The main theme is deep sadness. Deep Sadness- lines 3-4 “ little we see in nature that is ours; We have given our hearts away, a sordid boon! </a:t>
            </a:r>
          </a:p>
          <a:p>
            <a:pPr lvl="0" rtl="0">
              <a:spcBef>
                <a:spcPts val="0"/>
              </a:spcBef>
              <a:buNone/>
            </a:pPr>
            <a:r>
              <a:rPr lang="en" sz="1300" b="1">
                <a:solidFill>
                  <a:schemeClr val="dk1"/>
                </a:solidFill>
              </a:rPr>
              <a:t>Also that people don’t seem to appreciate nature and we don’t take time to appreciate the world. </a:t>
            </a:r>
          </a:p>
          <a:p>
            <a:pPr lvl="0" rtl="0">
              <a:spcBef>
                <a:spcPts val="0"/>
              </a:spcBef>
              <a:buNone/>
            </a:pPr>
            <a:endParaRPr sz="1100" b="1">
              <a:solidFill>
                <a:srgbClr val="000000"/>
              </a:solidFill>
            </a:endParaRPr>
          </a:p>
          <a:p>
            <a:pPr lvl="0">
              <a:spcBef>
                <a:spcPts val="0"/>
              </a:spcBef>
              <a:buNone/>
            </a:pPr>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71900" y="701025"/>
            <a:ext cx="8222100" cy="767699"/>
          </a:xfrm>
          <a:prstGeom prst="rect">
            <a:avLst/>
          </a:prstGeom>
        </p:spPr>
        <p:txBody>
          <a:bodyPr lIns="91425" tIns="91425" rIns="91425" bIns="91425" anchor="t" anchorCtr="0">
            <a:noAutofit/>
          </a:bodyPr>
          <a:lstStyle/>
          <a:p>
            <a:pPr lvl="0">
              <a:spcBef>
                <a:spcPts val="0"/>
              </a:spcBef>
              <a:buNone/>
            </a:pPr>
            <a:r>
              <a:rPr lang="en" b="1">
                <a:solidFill>
                  <a:srgbClr val="000000"/>
                </a:solidFill>
              </a:rPr>
              <a:t>                            </a:t>
            </a:r>
            <a:r>
              <a:rPr lang="en" b="1"/>
              <a:t> Summary ( Paraphrase)</a:t>
            </a:r>
          </a:p>
        </p:txBody>
      </p:sp>
      <p:sp>
        <p:nvSpPr>
          <p:cNvPr id="85" name="Shape 85"/>
          <p:cNvSpPr txBox="1"/>
          <p:nvPr/>
        </p:nvSpPr>
        <p:spPr>
          <a:xfrm>
            <a:off x="1427700" y="3270275"/>
            <a:ext cx="6310499" cy="1359000"/>
          </a:xfrm>
          <a:prstGeom prst="rect">
            <a:avLst/>
          </a:prstGeom>
          <a:noFill/>
          <a:ln>
            <a:noFill/>
          </a:ln>
        </p:spPr>
        <p:txBody>
          <a:bodyPr lIns="91425" tIns="91425" rIns="91425" bIns="91425" anchor="ctr" anchorCtr="0">
            <a:noAutofit/>
          </a:bodyPr>
          <a:lstStyle/>
          <a:p>
            <a:pPr lvl="0" rtl="0">
              <a:spcBef>
                <a:spcPts val="0"/>
              </a:spcBef>
              <a:buNone/>
            </a:pPr>
            <a:r>
              <a:rPr lang="en" sz="1100" b="1">
                <a:solidFill>
                  <a:schemeClr val="dk1"/>
                </a:solidFill>
              </a:rPr>
              <a:t>The speaker ends the poem by saying that he would rather be a pagan attached to a worn-out system of beliefs than be out of tune with nature. At least if he were a pagan he might be able to see things that would make him less unhappy, like the sea gods</a:t>
            </a:r>
            <a:r>
              <a:rPr lang="en" sz="1100" b="1">
                <a:solidFill>
                  <a:schemeClr val="dk1"/>
                </a:solidFill>
                <a:hlinkClick r:id="rId3"/>
              </a:rPr>
              <a:t> </a:t>
            </a:r>
            <a:r>
              <a:rPr lang="en" sz="1100" b="1" u="sng">
                <a:solidFill>
                  <a:schemeClr val="dk1"/>
                </a:solidFill>
                <a:hlinkClick r:id="rId3"/>
              </a:rPr>
              <a:t>Proteus</a:t>
            </a:r>
            <a:r>
              <a:rPr lang="en" sz="1100" b="1">
                <a:solidFill>
                  <a:schemeClr val="dk1"/>
                </a:solidFill>
              </a:rPr>
              <a:t> and</a:t>
            </a:r>
            <a:r>
              <a:rPr lang="en" sz="1100" b="1">
                <a:solidFill>
                  <a:schemeClr val="dk1"/>
                </a:solidFill>
                <a:hlinkClick r:id="rId4"/>
              </a:rPr>
              <a:t> </a:t>
            </a:r>
            <a:r>
              <a:rPr lang="en" sz="1100" b="1" u="sng">
                <a:solidFill>
                  <a:schemeClr val="dk1"/>
                </a:solidFill>
                <a:hlinkClick r:id="rId4"/>
              </a:rPr>
              <a:t>Triton</a:t>
            </a:r>
            <a:r>
              <a:rPr lang="en" sz="1100" b="1">
                <a:solidFill>
                  <a:schemeClr val="dk1"/>
                </a:solidFill>
              </a:rPr>
              <a:t>:</a:t>
            </a:r>
          </a:p>
        </p:txBody>
      </p:sp>
      <p:sp>
        <p:nvSpPr>
          <p:cNvPr id="86" name="Shape 86"/>
          <p:cNvSpPr txBox="1">
            <a:spLocks noGrp="1"/>
          </p:cNvSpPr>
          <p:nvPr>
            <p:ph type="body" idx="1"/>
          </p:nvPr>
        </p:nvSpPr>
        <p:spPr>
          <a:xfrm>
            <a:off x="322650" y="1397925"/>
            <a:ext cx="8520599" cy="3416400"/>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300" b="1">
                <a:solidFill>
                  <a:schemeClr val="dk1"/>
                </a:solidFill>
              </a:rPr>
              <a:t>The speaker begins this poem by saying that the world is too full of humans who are losing their connection to God  and, even more importantly, to nature. Humans, the speaker says, have given their hearts away, and the outcome is a  degraded one. </a:t>
            </a:r>
          </a:p>
          <a:p>
            <a:pPr marL="0" lvl="0" indent="0" rtl="0">
              <a:spcBef>
                <a:spcPts val="0"/>
              </a:spcBef>
              <a:buNone/>
            </a:pPr>
            <a:r>
              <a:rPr lang="en" sz="1300" b="1">
                <a:solidFill>
                  <a:schemeClr val="dk1"/>
                </a:solidFill>
              </a:rPr>
              <a:t>In the second quartet the speaker tells the reader that everything in nature, including the sea and the winds, is gathered up in a powerful connection with which humanity is "out of tune." In other words, humans are not experiencing nature as they should.</a:t>
            </a:r>
          </a:p>
          <a:p>
            <a:pPr lvl="0" rtl="0">
              <a:spcBef>
                <a:spcPts val="0"/>
              </a:spcBef>
              <a:buNone/>
            </a:pPr>
            <a:endParaRPr>
              <a:solidFill>
                <a:schemeClr val="dk1"/>
              </a:solidFill>
            </a:endParaRPr>
          </a:p>
          <a:p>
            <a:pPr lvl="0" rtl="0">
              <a:spcBef>
                <a:spcPts val="0"/>
              </a:spcBef>
              <a:buNone/>
            </a:pPr>
            <a:endParaRPr/>
          </a:p>
          <a:p>
            <a:pPr lvl="0" rtl="0">
              <a:spcBef>
                <a:spcPts val="0"/>
              </a:spcBef>
              <a:buNone/>
            </a:pPr>
            <a:endParaRPr/>
          </a:p>
          <a:p>
            <a:pPr lvl="0" rtl="0">
              <a:spcBef>
                <a:spcPts val="0"/>
              </a:spcBef>
              <a:buNone/>
            </a:pPr>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b="1"/>
              <a:t>                                              Title</a:t>
            </a:r>
            <a:r>
              <a:rPr lang="en"/>
              <a:t> </a:t>
            </a:r>
          </a:p>
        </p:txBody>
      </p:sp>
      <p:sp>
        <p:nvSpPr>
          <p:cNvPr id="92" name="Shape 9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300"/>
              <a:t>The World Is Too Much with Us” is a poem about vision, about lines of sight, that prevents the reader from seeing through to the real meaning and purpose of human life. </a:t>
            </a:r>
          </a:p>
          <a:p>
            <a:pPr marL="457200" lvl="0" indent="-228600">
              <a:spcBef>
                <a:spcPts val="0"/>
              </a:spcBef>
              <a:buChar char="-"/>
            </a:pPr>
            <a:r>
              <a:rPr lang="en" sz="1300"/>
              <a:t>powerful meaning, sad\deep or depressing, powerful meaning, someone is overwhelmed with the world, not appreciating nature.</a:t>
            </a:r>
            <a:r>
              <a:rPr lang="en"/>
              <a:t> </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b="1">
                <a:solidFill>
                  <a:srgbClr val="000000"/>
                </a:solidFill>
              </a:rPr>
              <a:t>                                  </a:t>
            </a:r>
            <a:r>
              <a:rPr lang="en" b="1"/>
              <a:t> Literary Devices </a:t>
            </a:r>
          </a:p>
        </p:txBody>
      </p:sp>
      <p:sp>
        <p:nvSpPr>
          <p:cNvPr id="98" name="Shape 9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300" b="1">
                <a:solidFill>
                  <a:schemeClr val="dk1"/>
                </a:solidFill>
              </a:rPr>
              <a:t>The type of poem- The world is too much with us takes the form of a  petrachran sonnet, modeled after the work of an italian poet. It’s a lyric poem in the form of a sonnett. </a:t>
            </a:r>
          </a:p>
          <a:p>
            <a:pPr lvl="0">
              <a:spcBef>
                <a:spcPts val="0"/>
              </a:spcBef>
              <a:buNone/>
            </a:pPr>
            <a:r>
              <a:rPr lang="en" sz="1300" b="1">
                <a:solidFill>
                  <a:schemeClr val="dk1"/>
                </a:solidFill>
              </a:rPr>
              <a:t>The Literary devices in this poem is a symbol. Here’s an example  people are out of touch with nature.</a:t>
            </a:r>
            <a:r>
              <a:rPr lang="en" sz="1300">
                <a:solidFill>
                  <a:schemeClr val="dk1"/>
                </a:solidFill>
              </a:rPr>
              <a:t> </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b="1">
                <a:solidFill>
                  <a:srgbClr val="000000"/>
                </a:solidFill>
              </a:rPr>
              <a:t>                                        </a:t>
            </a:r>
            <a:r>
              <a:rPr lang="en" b="1"/>
              <a:t>Poetic Devices </a:t>
            </a:r>
          </a:p>
        </p:txBody>
      </p:sp>
      <p:sp>
        <p:nvSpPr>
          <p:cNvPr id="104" name="Shape 10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300" b="1">
                <a:solidFill>
                  <a:schemeClr val="dk1"/>
                </a:solidFill>
                <a:latin typeface="Arial"/>
                <a:ea typeface="Arial"/>
                <a:cs typeface="Arial"/>
                <a:sym typeface="Arial"/>
              </a:rPr>
              <a:t>Line 4: ( symbol) The speaker says that we have given away our hearts, which is most often associated with feelings, emotion, etc. </a:t>
            </a:r>
          </a:p>
          <a:p>
            <a:pPr lvl="0" rtl="0">
              <a:spcBef>
                <a:spcPts val="0"/>
              </a:spcBef>
              <a:buNone/>
            </a:pPr>
            <a:r>
              <a:rPr lang="en" sz="1300" b="1">
                <a:solidFill>
                  <a:schemeClr val="dk1"/>
                </a:solidFill>
                <a:latin typeface="Arial"/>
                <a:ea typeface="Arial"/>
                <a:cs typeface="Arial"/>
                <a:sym typeface="Arial"/>
              </a:rPr>
              <a:t>Line 9: ( metaphor) The speaker says bluntly what he's been suggesting all along: nature doesn't move us anymore or cause us to have an emotional response. Nature never literally "moves" us, so "move" is here a metaphor for a change in one's emotions.</a:t>
            </a:r>
          </a:p>
          <a:p>
            <a:pPr lvl="0" rtl="0">
              <a:spcBef>
                <a:spcPts val="0"/>
              </a:spcBef>
              <a:buNone/>
            </a:pPr>
            <a:r>
              <a:rPr lang="en" sz="1300" b="1">
                <a:solidFill>
                  <a:schemeClr val="dk1"/>
                </a:solidFill>
                <a:latin typeface="Arial"/>
                <a:ea typeface="Arial"/>
                <a:cs typeface="Arial"/>
                <a:sym typeface="Arial"/>
              </a:rPr>
              <a:t>Line 12: ( symbol) The speaker suggests that the current state of affairs has caused him to feel "forlorn" (i.e., sad, depressed, etc.). He suggests that if he were a pagan he would see things that would make him feel differently.</a:t>
            </a:r>
          </a:p>
          <a:p>
            <a:pPr lvl="0" rtl="0">
              <a:spcBef>
                <a:spcPts val="0"/>
              </a:spcBef>
              <a:buNone/>
            </a:pPr>
            <a:r>
              <a:rPr lang="en" sz="1300" b="1">
                <a:solidFill>
                  <a:schemeClr val="dk1"/>
                </a:solidFill>
                <a:latin typeface="Arial"/>
                <a:ea typeface="Arial"/>
                <a:cs typeface="Arial"/>
                <a:sym typeface="Arial"/>
              </a:rPr>
              <a:t>( metaphor) The act of giving away our hearts is a metaphor for our alienation from nature. </a:t>
            </a:r>
          </a:p>
          <a:p>
            <a:pPr lvl="0" rtl="0">
              <a:spcBef>
                <a:spcPts val="0"/>
              </a:spcBef>
              <a:buNone/>
            </a:pPr>
            <a:r>
              <a:rPr lang="en" sz="1300" b="1">
                <a:solidFill>
                  <a:schemeClr val="dk1"/>
                </a:solidFill>
                <a:latin typeface="Arial"/>
                <a:ea typeface="Arial"/>
                <a:cs typeface="Arial"/>
                <a:sym typeface="Arial"/>
              </a:rPr>
              <a:t>This poem has a lot of metaphors and symbols throughout it. </a:t>
            </a:r>
          </a:p>
          <a:p>
            <a:pPr lvl="0" rtl="0">
              <a:spcBef>
                <a:spcPts val="0"/>
              </a:spcBef>
              <a:buNone/>
            </a:pPr>
            <a:endParaRPr sz="1100">
              <a:solidFill>
                <a:srgbClr val="000000"/>
              </a:solidFill>
              <a:latin typeface="Arial"/>
              <a:ea typeface="Arial"/>
              <a:cs typeface="Arial"/>
              <a:sym typeface="Arial"/>
            </a:endParaRPr>
          </a:p>
          <a:p>
            <a:pPr lvl="0" rtl="0">
              <a:spcBef>
                <a:spcPts val="0"/>
              </a:spcBef>
              <a:buNone/>
            </a:pPr>
            <a:endParaRPr sz="1100">
              <a:solidFill>
                <a:srgbClr val="000000"/>
              </a:solidFill>
              <a:latin typeface="Arial"/>
              <a:ea typeface="Arial"/>
              <a:cs typeface="Arial"/>
              <a:sym typeface="Arial"/>
            </a:endParaRPr>
          </a:p>
          <a:p>
            <a:pPr lvl="0">
              <a:spcBef>
                <a:spcPts val="0"/>
              </a:spcBef>
              <a:buNone/>
            </a:pPr>
            <a:endParaRP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132450" y="48625"/>
            <a:ext cx="8520599" cy="572699"/>
          </a:xfrm>
          <a:prstGeom prst="rect">
            <a:avLst/>
          </a:prstGeom>
        </p:spPr>
        <p:txBody>
          <a:bodyPr lIns="91425" tIns="91425" rIns="91425" bIns="91425" anchor="t" anchorCtr="0">
            <a:noAutofit/>
          </a:bodyPr>
          <a:lstStyle/>
          <a:p>
            <a:pPr lvl="0">
              <a:spcBef>
                <a:spcPts val="0"/>
              </a:spcBef>
              <a:buNone/>
            </a:pPr>
            <a:r>
              <a:rPr lang="en"/>
              <a:t>                                   Poetic Devices </a:t>
            </a:r>
          </a:p>
        </p:txBody>
      </p:sp>
      <p:sp>
        <p:nvSpPr>
          <p:cNvPr id="110" name="Shape 110"/>
          <p:cNvSpPr txBox="1">
            <a:spLocks noGrp="1"/>
          </p:cNvSpPr>
          <p:nvPr>
            <p:ph type="body" idx="1"/>
          </p:nvPr>
        </p:nvSpPr>
        <p:spPr>
          <a:xfrm>
            <a:off x="0" y="574050"/>
            <a:ext cx="8520599" cy="5029199"/>
          </a:xfrm>
          <a:prstGeom prst="rect">
            <a:avLst/>
          </a:prstGeom>
        </p:spPr>
        <p:txBody>
          <a:bodyPr lIns="91425" tIns="91425" rIns="91425" bIns="91425" anchor="t" anchorCtr="0">
            <a:noAutofit/>
          </a:bodyPr>
          <a:lstStyle/>
          <a:p>
            <a:pPr lvl="0" rtl="0">
              <a:spcBef>
                <a:spcPts val="0"/>
              </a:spcBef>
              <a:buNone/>
            </a:pPr>
            <a:r>
              <a:rPr lang="en" sz="1300">
                <a:solidFill>
                  <a:schemeClr val="dk1"/>
                </a:solidFill>
              </a:rPr>
              <a:t>oxymoron- sordid boon </a:t>
            </a:r>
          </a:p>
          <a:p>
            <a:pPr lvl="0" rtl="0">
              <a:spcBef>
                <a:spcPts val="0"/>
              </a:spcBef>
              <a:buNone/>
            </a:pPr>
            <a:r>
              <a:rPr lang="en" sz="1300">
                <a:solidFill>
                  <a:schemeClr val="dk1"/>
                </a:solidFill>
                <a:latin typeface="Arial"/>
                <a:ea typeface="Arial"/>
                <a:cs typeface="Arial"/>
                <a:sym typeface="Arial"/>
              </a:rPr>
              <a:t>Line 5: The Sea that bares her bosom to the moon</a:t>
            </a:r>
          </a:p>
          <a:p>
            <a:pPr lvl="0" rtl="0">
              <a:spcBef>
                <a:spcPts val="0"/>
              </a:spcBef>
              <a:buNone/>
            </a:pPr>
            <a:r>
              <a:rPr lang="en" sz="1300" b="1">
                <a:solidFill>
                  <a:schemeClr val="dk1"/>
                </a:solidFill>
                <a:latin typeface="Arial"/>
                <a:ea typeface="Arial"/>
                <a:cs typeface="Arial"/>
                <a:sym typeface="Arial"/>
              </a:rPr>
              <a:t>Comparison of the sea to a woman and of the moon to a person who sees the woman ( personification )  </a:t>
            </a:r>
          </a:p>
          <a:p>
            <a:pPr lvl="0" rtl="0">
              <a:spcBef>
                <a:spcPts val="0"/>
              </a:spcBef>
              <a:buNone/>
            </a:pPr>
            <a:r>
              <a:rPr lang="en" sz="1300">
                <a:solidFill>
                  <a:schemeClr val="dk1"/>
                </a:solidFill>
                <a:latin typeface="Arial"/>
                <a:ea typeface="Arial"/>
                <a:cs typeface="Arial"/>
                <a:sym typeface="Arial"/>
              </a:rPr>
              <a:t>Lines 6-7: The winds that will be howling at all hours,</a:t>
            </a:r>
          </a:p>
          <a:p>
            <a:pPr lvl="0" rtl="0">
              <a:spcBef>
                <a:spcPts val="0"/>
              </a:spcBef>
              <a:buNone/>
            </a:pPr>
            <a:r>
              <a:rPr lang="en" sz="1300">
                <a:solidFill>
                  <a:schemeClr val="dk1"/>
                </a:solidFill>
                <a:latin typeface="Arial"/>
                <a:ea typeface="Arial"/>
                <a:cs typeface="Arial"/>
                <a:sym typeface="Arial"/>
              </a:rPr>
              <a:t>And are up-gathered now like sleeping flowers   ( simile) </a:t>
            </a:r>
          </a:p>
          <a:p>
            <a:pPr lvl="0" rtl="0">
              <a:spcBef>
                <a:spcPts val="0"/>
              </a:spcBef>
              <a:buNone/>
            </a:pPr>
            <a:r>
              <a:rPr lang="en" sz="1300" b="1">
                <a:solidFill>
                  <a:schemeClr val="dk1"/>
                </a:solidFill>
                <a:latin typeface="Arial"/>
                <a:ea typeface="Arial"/>
                <a:cs typeface="Arial"/>
                <a:sym typeface="Arial"/>
              </a:rPr>
              <a:t> (Alliteration) Comparison of the winds to flowers</a:t>
            </a:r>
          </a:p>
          <a:p>
            <a:pPr lvl="0" rtl="0">
              <a:spcBef>
                <a:spcPts val="0"/>
              </a:spcBef>
              <a:buNone/>
            </a:pPr>
            <a:r>
              <a:rPr lang="en" sz="1300">
                <a:solidFill>
                  <a:schemeClr val="dk1"/>
                </a:solidFill>
                <a:latin typeface="Arial"/>
                <a:ea typeface="Arial"/>
                <a:cs typeface="Arial"/>
                <a:sym typeface="Arial"/>
              </a:rPr>
              <a:t>Line 1: The </a:t>
            </a:r>
            <a:r>
              <a:rPr lang="en" sz="1300" b="1">
                <a:solidFill>
                  <a:schemeClr val="dk1"/>
                </a:solidFill>
                <a:latin typeface="Arial"/>
                <a:ea typeface="Arial"/>
                <a:cs typeface="Arial"/>
                <a:sym typeface="Arial"/>
              </a:rPr>
              <a:t>w</a:t>
            </a:r>
            <a:r>
              <a:rPr lang="en" sz="1300">
                <a:solidFill>
                  <a:schemeClr val="dk1"/>
                </a:solidFill>
                <a:latin typeface="Arial"/>
                <a:ea typeface="Arial"/>
                <a:cs typeface="Arial"/>
                <a:sym typeface="Arial"/>
              </a:rPr>
              <a:t>orld is too much </a:t>
            </a:r>
            <a:r>
              <a:rPr lang="en" sz="1300" b="1">
                <a:solidFill>
                  <a:schemeClr val="dk1"/>
                </a:solidFill>
                <a:latin typeface="Arial"/>
                <a:ea typeface="Arial"/>
                <a:cs typeface="Arial"/>
                <a:sym typeface="Arial"/>
              </a:rPr>
              <a:t>w</a:t>
            </a:r>
            <a:r>
              <a:rPr lang="en" sz="1300">
                <a:solidFill>
                  <a:schemeClr val="dk1"/>
                </a:solidFill>
                <a:latin typeface="Arial"/>
                <a:ea typeface="Arial"/>
                <a:cs typeface="Arial"/>
                <a:sym typeface="Arial"/>
              </a:rPr>
              <a:t>ith us</a:t>
            </a:r>
          </a:p>
          <a:p>
            <a:pPr lvl="0" rtl="0">
              <a:spcBef>
                <a:spcPts val="0"/>
              </a:spcBef>
              <a:buNone/>
            </a:pPr>
            <a:r>
              <a:rPr lang="en" sz="1300">
                <a:solidFill>
                  <a:schemeClr val="dk1"/>
                </a:solidFill>
                <a:latin typeface="Arial"/>
                <a:ea typeface="Arial"/>
                <a:cs typeface="Arial"/>
                <a:sym typeface="Arial"/>
              </a:rPr>
              <a:t>Line 2: </a:t>
            </a:r>
            <a:r>
              <a:rPr lang="en" sz="1300" b="1">
                <a:solidFill>
                  <a:schemeClr val="dk1"/>
                </a:solidFill>
                <a:latin typeface="Arial"/>
                <a:ea typeface="Arial"/>
                <a:cs typeface="Arial"/>
                <a:sym typeface="Arial"/>
              </a:rPr>
              <a:t>w</a:t>
            </a:r>
            <a:r>
              <a:rPr lang="en" sz="1300">
                <a:solidFill>
                  <a:schemeClr val="dk1"/>
                </a:solidFill>
                <a:latin typeface="Arial"/>
                <a:ea typeface="Arial"/>
                <a:cs typeface="Arial"/>
                <a:sym typeface="Arial"/>
              </a:rPr>
              <a:t>e lay </a:t>
            </a:r>
            <a:r>
              <a:rPr lang="en" sz="1300" b="1">
                <a:solidFill>
                  <a:schemeClr val="dk1"/>
                </a:solidFill>
                <a:latin typeface="Arial"/>
                <a:ea typeface="Arial"/>
                <a:cs typeface="Arial"/>
                <a:sym typeface="Arial"/>
              </a:rPr>
              <a:t>w</a:t>
            </a:r>
            <a:r>
              <a:rPr lang="en" sz="1300">
                <a:solidFill>
                  <a:schemeClr val="dk1"/>
                </a:solidFill>
                <a:latin typeface="Arial"/>
                <a:ea typeface="Arial"/>
                <a:cs typeface="Arial"/>
                <a:sym typeface="Arial"/>
              </a:rPr>
              <a:t>aste our powers</a:t>
            </a:r>
          </a:p>
          <a:p>
            <a:pPr lvl="0" rtl="0">
              <a:spcBef>
                <a:spcPts val="0"/>
              </a:spcBef>
              <a:buNone/>
            </a:pPr>
            <a:r>
              <a:rPr lang="en" sz="1300">
                <a:solidFill>
                  <a:schemeClr val="dk1"/>
                </a:solidFill>
                <a:latin typeface="Arial"/>
                <a:ea typeface="Arial"/>
                <a:cs typeface="Arial"/>
                <a:sym typeface="Arial"/>
              </a:rPr>
              <a:t>Line 4: </a:t>
            </a:r>
            <a:r>
              <a:rPr lang="en" sz="1300" b="1">
                <a:solidFill>
                  <a:schemeClr val="dk1"/>
                </a:solidFill>
                <a:latin typeface="Arial"/>
                <a:ea typeface="Arial"/>
                <a:cs typeface="Arial"/>
                <a:sym typeface="Arial"/>
              </a:rPr>
              <a:t>W</a:t>
            </a:r>
            <a:r>
              <a:rPr lang="en" sz="1300">
                <a:solidFill>
                  <a:schemeClr val="dk1"/>
                </a:solidFill>
                <a:latin typeface="Arial"/>
                <a:ea typeface="Arial"/>
                <a:cs typeface="Arial"/>
                <a:sym typeface="Arial"/>
              </a:rPr>
              <a:t>e </a:t>
            </a:r>
            <a:r>
              <a:rPr lang="en" sz="1300" b="1">
                <a:solidFill>
                  <a:schemeClr val="dk1"/>
                </a:solidFill>
                <a:latin typeface="Arial"/>
                <a:ea typeface="Arial"/>
                <a:cs typeface="Arial"/>
                <a:sym typeface="Arial"/>
              </a:rPr>
              <a:t>h</a:t>
            </a:r>
            <a:r>
              <a:rPr lang="en" sz="1300">
                <a:solidFill>
                  <a:schemeClr val="dk1"/>
                </a:solidFill>
                <a:latin typeface="Arial"/>
                <a:ea typeface="Arial"/>
                <a:cs typeface="Arial"/>
                <a:sym typeface="Arial"/>
              </a:rPr>
              <a:t>ave given our </a:t>
            </a:r>
            <a:r>
              <a:rPr lang="en" sz="1300" b="1">
                <a:solidFill>
                  <a:schemeClr val="dk1"/>
                </a:solidFill>
                <a:latin typeface="Arial"/>
                <a:ea typeface="Arial"/>
                <a:cs typeface="Arial"/>
                <a:sym typeface="Arial"/>
              </a:rPr>
              <a:t>h</a:t>
            </a:r>
            <a:r>
              <a:rPr lang="en" sz="1300">
                <a:solidFill>
                  <a:schemeClr val="dk1"/>
                </a:solidFill>
                <a:latin typeface="Arial"/>
                <a:ea typeface="Arial"/>
                <a:cs typeface="Arial"/>
                <a:sym typeface="Arial"/>
              </a:rPr>
              <a:t>earts a</a:t>
            </a:r>
            <a:r>
              <a:rPr lang="en" sz="1300" b="1">
                <a:solidFill>
                  <a:schemeClr val="dk1"/>
                </a:solidFill>
                <a:latin typeface="Arial"/>
                <a:ea typeface="Arial"/>
                <a:cs typeface="Arial"/>
                <a:sym typeface="Arial"/>
              </a:rPr>
              <a:t>w</a:t>
            </a:r>
            <a:r>
              <a:rPr lang="en" sz="1300">
                <a:solidFill>
                  <a:schemeClr val="dk1"/>
                </a:solidFill>
                <a:latin typeface="Arial"/>
                <a:ea typeface="Arial"/>
                <a:cs typeface="Arial"/>
                <a:sym typeface="Arial"/>
              </a:rPr>
              <a:t>ay  </a:t>
            </a:r>
          </a:p>
          <a:p>
            <a:pPr lvl="0" rtl="0">
              <a:spcBef>
                <a:spcPts val="0"/>
              </a:spcBef>
              <a:buNone/>
            </a:pPr>
            <a:r>
              <a:rPr lang="en" sz="1300">
                <a:solidFill>
                  <a:schemeClr val="dk1"/>
                </a:solidFill>
                <a:latin typeface="Arial"/>
                <a:ea typeface="Arial"/>
                <a:cs typeface="Arial"/>
                <a:sym typeface="Arial"/>
              </a:rPr>
              <a:t>Line 5: </a:t>
            </a:r>
            <a:r>
              <a:rPr lang="en" sz="1300" b="1">
                <a:solidFill>
                  <a:schemeClr val="dk1"/>
                </a:solidFill>
                <a:latin typeface="Arial"/>
                <a:ea typeface="Arial"/>
                <a:cs typeface="Arial"/>
                <a:sym typeface="Arial"/>
              </a:rPr>
              <a:t>b</a:t>
            </a:r>
            <a:r>
              <a:rPr lang="en" sz="1300">
                <a:solidFill>
                  <a:schemeClr val="dk1"/>
                </a:solidFill>
                <a:latin typeface="Arial"/>
                <a:ea typeface="Arial"/>
                <a:cs typeface="Arial"/>
                <a:sym typeface="Arial"/>
              </a:rPr>
              <a:t>ares her </a:t>
            </a:r>
            <a:r>
              <a:rPr lang="en" sz="1300" b="1">
                <a:solidFill>
                  <a:schemeClr val="dk1"/>
                </a:solidFill>
                <a:latin typeface="Arial"/>
                <a:ea typeface="Arial"/>
                <a:cs typeface="Arial"/>
                <a:sym typeface="Arial"/>
              </a:rPr>
              <a:t>b</a:t>
            </a:r>
            <a:r>
              <a:rPr lang="en" sz="1300">
                <a:solidFill>
                  <a:schemeClr val="dk1"/>
                </a:solidFill>
                <a:latin typeface="Arial"/>
                <a:ea typeface="Arial"/>
                <a:cs typeface="Arial"/>
                <a:sym typeface="Arial"/>
              </a:rPr>
              <a:t>osom</a:t>
            </a:r>
          </a:p>
          <a:p>
            <a:pPr lvl="0" rtl="0">
              <a:spcBef>
                <a:spcPts val="0"/>
              </a:spcBef>
              <a:buNone/>
            </a:pPr>
            <a:r>
              <a:rPr lang="en" sz="1300">
                <a:solidFill>
                  <a:schemeClr val="dk1"/>
                </a:solidFill>
                <a:latin typeface="Arial"/>
                <a:ea typeface="Arial"/>
                <a:cs typeface="Arial"/>
                <a:sym typeface="Arial"/>
              </a:rPr>
              <a:t> </a:t>
            </a:r>
          </a:p>
          <a:p>
            <a:pPr lvl="0">
              <a:spcBef>
                <a:spcPts val="0"/>
              </a:spcBef>
              <a:buNone/>
            </a:pPr>
            <a:endParaRPr sz="750" b="1">
              <a:solidFill>
                <a:srgbClr val="000000"/>
              </a:solidFill>
              <a:latin typeface="Arial"/>
              <a:ea typeface="Arial"/>
              <a:cs typeface="Arial"/>
              <a:sym typeface="Arial"/>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2541</Words>
  <Application>Microsoft Macintosh PowerPoint</Application>
  <PresentationFormat>On-screen Show (16:9)</PresentationFormat>
  <Paragraphs>154</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Average</vt:lpstr>
      <vt:lpstr>Oswald</vt:lpstr>
      <vt:lpstr>slate</vt:lpstr>
      <vt:lpstr>The World Is Too Much With Us </vt:lpstr>
      <vt:lpstr>PowerPoint Presentation</vt:lpstr>
      <vt:lpstr>                     Information About the Poet </vt:lpstr>
      <vt:lpstr>                                    Theme Ideas </vt:lpstr>
      <vt:lpstr>                             Summary ( Paraphrase)</vt:lpstr>
      <vt:lpstr>                                              Title </vt:lpstr>
      <vt:lpstr>                                   Literary Devices </vt:lpstr>
      <vt:lpstr>                                        Poetic Devices </vt:lpstr>
      <vt:lpstr>                                   Poetic Devices </vt:lpstr>
      <vt:lpstr>PowerPoint Presentation</vt:lpstr>
      <vt:lpstr>                                       Tone </vt:lpstr>
      <vt:lpstr>                             Making connections</vt:lpstr>
      <vt:lpstr>                                    Work Cited </vt:lpstr>
      <vt:lpstr>PowerPoint Presentation</vt:lpstr>
      <vt:lpstr>                     Information About the Poet </vt:lpstr>
      <vt:lpstr>                                    Theme Ideas </vt:lpstr>
      <vt:lpstr>                             Summary ( Paraphrase)</vt:lpstr>
      <vt:lpstr>                                              Title </vt:lpstr>
      <vt:lpstr>                                   Literary Devices </vt:lpstr>
      <vt:lpstr>                                        Poetic Devices </vt:lpstr>
      <vt:lpstr>                                   Poetic Devices </vt:lpstr>
      <vt:lpstr>PowerPoint Presentation</vt:lpstr>
      <vt:lpstr>                                       Tone </vt:lpstr>
      <vt:lpstr>                             Making connections</vt:lpstr>
      <vt:lpstr>                                    Work Cited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Is Too Much With Us </dc:title>
  <cp:lastModifiedBy>Grande Prairie and District Catholic Schools</cp:lastModifiedBy>
  <cp:revision>1</cp:revision>
  <dcterms:modified xsi:type="dcterms:W3CDTF">2016-03-01T17:57:38Z</dcterms:modified>
</cp:coreProperties>
</file>